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332" r:id="rId3"/>
    <p:sldId id="298" r:id="rId4"/>
    <p:sldId id="312" r:id="rId5"/>
    <p:sldId id="310" r:id="rId6"/>
    <p:sldId id="311" r:id="rId7"/>
    <p:sldId id="313" r:id="rId8"/>
    <p:sldId id="314" r:id="rId9"/>
    <p:sldId id="315" r:id="rId10"/>
    <p:sldId id="316" r:id="rId11"/>
    <p:sldId id="317" r:id="rId12"/>
    <p:sldId id="318" r:id="rId13"/>
    <p:sldId id="319" r:id="rId14"/>
    <p:sldId id="320" r:id="rId15"/>
    <p:sldId id="321" r:id="rId16"/>
    <p:sldId id="322" r:id="rId17"/>
    <p:sldId id="323" r:id="rId18"/>
    <p:sldId id="324" r:id="rId19"/>
    <p:sldId id="325" r:id="rId20"/>
    <p:sldId id="326" r:id="rId21"/>
    <p:sldId id="327" r:id="rId22"/>
    <p:sldId id="328" r:id="rId23"/>
    <p:sldId id="329" r:id="rId24"/>
    <p:sldId id="330" r:id="rId25"/>
    <p:sldId id="331" r:id="rId26"/>
    <p:sldId id="297" r:id="rId27"/>
    <p:sldId id="286" r:id="rId28"/>
    <p:sldId id="284" r:id="rId29"/>
    <p:sldId id="267" r:id="rId30"/>
    <p:sldId id="269" r:id="rId31"/>
    <p:sldId id="288" r:id="rId32"/>
    <p:sldId id="270" r:id="rId33"/>
    <p:sldId id="272" r:id="rId34"/>
    <p:sldId id="273" r:id="rId35"/>
    <p:sldId id="274" r:id="rId36"/>
    <p:sldId id="275" r:id="rId37"/>
    <p:sldId id="276" r:id="rId38"/>
    <p:sldId id="27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1" autoAdjust="0"/>
    <p:restoredTop sz="94660"/>
  </p:normalViewPr>
  <p:slideViewPr>
    <p:cSldViewPr snapToGrid="0" showGuides="1">
      <p:cViewPr varScale="1">
        <p:scale>
          <a:sx n="125" d="100"/>
          <a:sy n="125" d="100"/>
        </p:scale>
        <p:origin x="120"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GOA\MyDocs\S\sheri.strydhorst\old_x_drive\Industry%20Committees%20and%20Working%20Groups\Wheat%20Initiative%20-%20Agronomy%20Working%20Group\Priority%204\WHEAT%20AGRONOMY%20EWG%20survey%20(Responses)%20-%20July%2018%202019.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GOA\MyDocs\S\sheri.strydhorst\Copy%20of%20Wheat%20Initiative%20-%20Agronomy%20EWG%20-%20Grower%20Survey%20-%20Final%20Responses%20-%20Jan%2010%202020.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Responses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32F-4541-A504-E122556DF1E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DFB8-437C-B810-4683DC60779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32F-4541-A504-E122556DF1E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32F-4541-A504-E122556DF1E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0-2919-4748-B9EA-8357FD54457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1-2919-4748-B9EA-8357FD54457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732F-4541-A504-E122556DF1ED}"/>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732F-4541-A504-E122556DF1ED}"/>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732F-4541-A504-E122556DF1ED}"/>
              </c:ext>
            </c:extLst>
          </c:dPt>
          <c:dLbls>
            <c:dLbl>
              <c:idx val="1"/>
              <c:layout>
                <c:manualLayout>
                  <c:x val="3.140096618357488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FB8-437C-B810-4683DC607796}"/>
                </c:ext>
              </c:extLst>
            </c:dLbl>
            <c:dLbl>
              <c:idx val="4"/>
              <c:layout>
                <c:manualLayout>
                  <c:x val="-4.5893719806763329E-2"/>
                  <c:y val="-5.4342151880751952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2919-4748-B9EA-8357FD54457D}"/>
                </c:ext>
              </c:extLst>
            </c:dLbl>
            <c:dLbl>
              <c:idx val="5"/>
              <c:layout>
                <c:manualLayout>
                  <c:x val="-2.0531400966183576E-2"/>
                  <c:y val="-2.7855701475881498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919-4748-B9EA-8357FD54457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7"/>
                <c:pt idx="0">
                  <c:v>Saskatchewan</c:v>
                </c:pt>
                <c:pt idx="1">
                  <c:v>Alberta</c:v>
                </c:pt>
                <c:pt idx="2">
                  <c:v>Manitoba</c:v>
                </c:pt>
                <c:pt idx="3">
                  <c:v>Ontario</c:v>
                </c:pt>
                <c:pt idx="4">
                  <c:v>Quebec</c:v>
                </c:pt>
                <c:pt idx="5">
                  <c:v>PEI</c:v>
                </c:pt>
                <c:pt idx="6">
                  <c:v>Canada</c:v>
                </c:pt>
              </c:strCache>
            </c:strRef>
          </c:cat>
          <c:val>
            <c:numRef>
              <c:f>Sheet1!$B$2:$B$10</c:f>
              <c:numCache>
                <c:formatCode>General</c:formatCode>
                <c:ptCount val="9"/>
                <c:pt idx="0">
                  <c:v>11</c:v>
                </c:pt>
                <c:pt idx="1">
                  <c:v>59</c:v>
                </c:pt>
                <c:pt idx="2">
                  <c:v>5</c:v>
                </c:pt>
                <c:pt idx="3">
                  <c:v>56</c:v>
                </c:pt>
                <c:pt idx="4">
                  <c:v>7</c:v>
                </c:pt>
                <c:pt idx="5">
                  <c:v>2</c:v>
                </c:pt>
                <c:pt idx="6">
                  <c:v>5</c:v>
                </c:pt>
              </c:numCache>
            </c:numRef>
          </c:val>
          <c:extLst>
            <c:ext xmlns:c16="http://schemas.microsoft.com/office/drawing/2014/chart" uri="{C3380CC4-5D6E-409C-BE32-E72D297353CC}">
              <c16:uniqueId val="{00000000-DFB8-437C-B810-4683DC60779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spPr>
            <a:solidFill>
              <a:schemeClr val="accent2"/>
            </a:solidFill>
            <a:ln>
              <a:noFill/>
            </a:ln>
            <a:effectLst/>
          </c:spPr>
          <c:invertIfNegative val="0"/>
          <c:dPt>
            <c:idx val="6"/>
            <c:invertIfNegative val="0"/>
            <c:bubble3D val="0"/>
            <c:spPr>
              <a:solidFill>
                <a:schemeClr val="accent6"/>
              </a:solidFill>
              <a:ln>
                <a:noFill/>
              </a:ln>
              <a:effectLst/>
            </c:spPr>
            <c:extLst>
              <c:ext xmlns:c16="http://schemas.microsoft.com/office/drawing/2014/chart" uri="{C3380CC4-5D6E-409C-BE32-E72D297353CC}">
                <c16:uniqueId val="{00000001-3599-4D73-9428-2747505E1840}"/>
              </c:ext>
            </c:extLst>
          </c:dPt>
          <c:dPt>
            <c:idx val="7"/>
            <c:invertIfNegative val="0"/>
            <c:bubble3D val="0"/>
            <c:spPr>
              <a:solidFill>
                <a:schemeClr val="accent6"/>
              </a:solidFill>
              <a:ln>
                <a:noFill/>
              </a:ln>
              <a:effectLst/>
            </c:spPr>
            <c:extLst>
              <c:ext xmlns:c16="http://schemas.microsoft.com/office/drawing/2014/chart" uri="{C3380CC4-5D6E-409C-BE32-E72D297353CC}">
                <c16:uniqueId val="{00000002-3599-4D73-9428-2747505E1840}"/>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3-3599-4D73-9428-2747505E1840}"/>
              </c:ext>
            </c:extLst>
          </c:dPt>
          <c:dPt>
            <c:idx val="9"/>
            <c:invertIfNegative val="0"/>
            <c:bubble3D val="0"/>
            <c:spPr>
              <a:solidFill>
                <a:schemeClr val="accent6"/>
              </a:solidFill>
              <a:ln>
                <a:noFill/>
              </a:ln>
              <a:effectLst/>
            </c:spPr>
            <c:extLst>
              <c:ext xmlns:c16="http://schemas.microsoft.com/office/drawing/2014/chart" uri="{C3380CC4-5D6E-409C-BE32-E72D297353CC}">
                <c16:uniqueId val="{00000004-3599-4D73-9428-2747505E184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'Form Responses 1'!$W$70:$W$79</c:f>
              <c:strCache>
                <c:ptCount val="10"/>
                <c:pt idx="0">
                  <c:v>0-10%</c:v>
                </c:pt>
                <c:pt idx="1">
                  <c:v>11-20%</c:v>
                </c:pt>
                <c:pt idx="2">
                  <c:v>21-30%</c:v>
                </c:pt>
                <c:pt idx="3">
                  <c:v>31-40%</c:v>
                </c:pt>
                <c:pt idx="4">
                  <c:v>41-50%</c:v>
                </c:pt>
                <c:pt idx="5">
                  <c:v>51-60%</c:v>
                </c:pt>
                <c:pt idx="6">
                  <c:v>61-70%</c:v>
                </c:pt>
                <c:pt idx="7">
                  <c:v>71-80%</c:v>
                </c:pt>
                <c:pt idx="8">
                  <c:v>81-90%</c:v>
                </c:pt>
                <c:pt idx="9">
                  <c:v>91-100%</c:v>
                </c:pt>
              </c:strCache>
            </c:strRef>
          </c:cat>
          <c:val>
            <c:numRef>
              <c:f>'Form Responses 1'!$Y$70:$Y$79</c:f>
              <c:numCache>
                <c:formatCode>0%</c:formatCode>
                <c:ptCount val="10"/>
                <c:pt idx="0">
                  <c:v>8.695652173913046E-2</c:v>
                </c:pt>
                <c:pt idx="1">
                  <c:v>4.3478260869565223E-2</c:v>
                </c:pt>
                <c:pt idx="2">
                  <c:v>0.13043478260869568</c:v>
                </c:pt>
                <c:pt idx="3">
                  <c:v>6.5217391304347838E-2</c:v>
                </c:pt>
                <c:pt idx="4">
                  <c:v>0.19565217391304346</c:v>
                </c:pt>
                <c:pt idx="5">
                  <c:v>0</c:v>
                </c:pt>
                <c:pt idx="6">
                  <c:v>4.3478260869565223E-2</c:v>
                </c:pt>
                <c:pt idx="7">
                  <c:v>0.21739130434782614</c:v>
                </c:pt>
                <c:pt idx="8">
                  <c:v>8.695652173913046E-2</c:v>
                </c:pt>
                <c:pt idx="9">
                  <c:v>0.13043478260869568</c:v>
                </c:pt>
              </c:numCache>
            </c:numRef>
          </c:val>
          <c:extLst>
            <c:ext xmlns:c16="http://schemas.microsoft.com/office/drawing/2014/chart" uri="{C3380CC4-5D6E-409C-BE32-E72D297353CC}">
              <c16:uniqueId val="{00000000-3599-4D73-9428-2747505E1840}"/>
            </c:ext>
          </c:extLst>
        </c:ser>
        <c:dLbls>
          <c:showLegendKey val="0"/>
          <c:showVal val="0"/>
          <c:showCatName val="0"/>
          <c:showSerName val="0"/>
          <c:showPercent val="0"/>
          <c:showBubbleSize val="0"/>
        </c:dLbls>
        <c:gapWidth val="219"/>
        <c:overlap val="-27"/>
        <c:axId val="92515328"/>
        <c:axId val="92533504"/>
      </c:barChart>
      <c:catAx>
        <c:axId val="92515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533504"/>
        <c:crosses val="autoZero"/>
        <c:auto val="1"/>
        <c:lblAlgn val="ctr"/>
        <c:lblOffset val="100"/>
        <c:noMultiLvlLbl val="0"/>
      </c:catAx>
      <c:valAx>
        <c:axId val="92533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of time spent working on wheat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515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Responses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F19-448B-AC3C-4063CD78B26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DFB8-437C-B810-4683DC60779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F19-448B-AC3C-4063CD78B26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F19-448B-AC3C-4063CD78B26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F19-448B-AC3C-4063CD78B26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F19-448B-AC3C-4063CD78B261}"/>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7F19-448B-AC3C-4063CD78B261}"/>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7F19-448B-AC3C-4063CD78B261}"/>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7F19-448B-AC3C-4063CD78B261}"/>
              </c:ext>
            </c:extLst>
          </c:dPt>
          <c:dLbls>
            <c:dLbl>
              <c:idx val="1"/>
              <c:layout>
                <c:manualLayout>
                  <c:x val="3.140096618357488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FB8-437C-B810-4683DC6077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Delaware</c:v>
                </c:pt>
                <c:pt idx="1">
                  <c:v>Kansas</c:v>
                </c:pt>
                <c:pt idx="2">
                  <c:v>Kentucky</c:v>
                </c:pt>
                <c:pt idx="3">
                  <c:v>Michigan</c:v>
                </c:pt>
                <c:pt idx="4">
                  <c:v>Minnesota</c:v>
                </c:pt>
                <c:pt idx="5">
                  <c:v>North Carolina</c:v>
                </c:pt>
                <c:pt idx="6">
                  <c:v>South Dakota</c:v>
                </c:pt>
                <c:pt idx="7">
                  <c:v>Washington</c:v>
                </c:pt>
                <c:pt idx="8">
                  <c:v>USA</c:v>
                </c:pt>
              </c:strCache>
            </c:strRef>
          </c:cat>
          <c:val>
            <c:numRef>
              <c:f>Sheet1!$B$2:$B$10</c:f>
              <c:numCache>
                <c:formatCode>General</c:formatCode>
                <c:ptCount val="9"/>
                <c:pt idx="0">
                  <c:v>1</c:v>
                </c:pt>
                <c:pt idx="1">
                  <c:v>1</c:v>
                </c:pt>
                <c:pt idx="2">
                  <c:v>7</c:v>
                </c:pt>
                <c:pt idx="3">
                  <c:v>6</c:v>
                </c:pt>
                <c:pt idx="4">
                  <c:v>26</c:v>
                </c:pt>
                <c:pt idx="5">
                  <c:v>2</c:v>
                </c:pt>
                <c:pt idx="6">
                  <c:v>2</c:v>
                </c:pt>
                <c:pt idx="7">
                  <c:v>7</c:v>
                </c:pt>
                <c:pt idx="8">
                  <c:v>3</c:v>
                </c:pt>
              </c:numCache>
            </c:numRef>
          </c:val>
          <c:extLst>
            <c:ext xmlns:c16="http://schemas.microsoft.com/office/drawing/2014/chart" uri="{C3380CC4-5D6E-409C-BE32-E72D297353CC}">
              <c16:uniqueId val="{00000000-DFB8-437C-B810-4683DC60779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Responses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D5E-4E6B-B077-CAD5BFC54D1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DFB8-437C-B810-4683DC60779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D5E-4E6B-B077-CAD5BFC54D1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D5E-4E6B-B077-CAD5BFC54D1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D5E-4E6B-B077-CAD5BFC54D1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D5E-4E6B-B077-CAD5BFC54D1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7D5E-4E6B-B077-CAD5BFC54D12}"/>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7D5E-4E6B-B077-CAD5BFC54D12}"/>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7D5E-4E6B-B077-CAD5BFC54D12}"/>
              </c:ext>
            </c:extLst>
          </c:dPt>
          <c:dLbls>
            <c:dLbl>
              <c:idx val="1"/>
              <c:layout>
                <c:manualLayout>
                  <c:x val="3.140096618357488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FB8-437C-B810-4683DC6077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4"/>
                <c:pt idx="0">
                  <c:v>Victoria</c:v>
                </c:pt>
                <c:pt idx="1">
                  <c:v>South Australia</c:v>
                </c:pt>
                <c:pt idx="2">
                  <c:v>NSW </c:v>
                </c:pt>
                <c:pt idx="3">
                  <c:v>Western Australia</c:v>
                </c:pt>
              </c:strCache>
            </c:strRef>
          </c:cat>
          <c:val>
            <c:numRef>
              <c:f>Sheet1!$B$2:$B$10</c:f>
              <c:numCache>
                <c:formatCode>General</c:formatCode>
                <c:ptCount val="9"/>
                <c:pt idx="0">
                  <c:v>1</c:v>
                </c:pt>
                <c:pt idx="1">
                  <c:v>2</c:v>
                </c:pt>
                <c:pt idx="2">
                  <c:v>2</c:v>
                </c:pt>
                <c:pt idx="3">
                  <c:v>1</c:v>
                </c:pt>
              </c:numCache>
            </c:numRef>
          </c:val>
          <c:extLst>
            <c:ext xmlns:c16="http://schemas.microsoft.com/office/drawing/2014/chart" uri="{C3380CC4-5D6E-409C-BE32-E72D297353CC}">
              <c16:uniqueId val="{00000000-DFB8-437C-B810-4683DC60779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Crop Walks/Field Days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Source of Extension Information</c:v>
                </c:pt>
              </c:strCache>
            </c:strRef>
          </c:cat>
          <c:val>
            <c:numRef>
              <c:f>Sheet1!$B$2</c:f>
              <c:numCache>
                <c:formatCode>0.00%</c:formatCode>
                <c:ptCount val="1"/>
                <c:pt idx="0">
                  <c:v>0.82199999999999995</c:v>
                </c:pt>
              </c:numCache>
            </c:numRef>
          </c:val>
          <c:extLst>
            <c:ext xmlns:c16="http://schemas.microsoft.com/office/drawing/2014/chart" uri="{C3380CC4-5D6E-409C-BE32-E72D297353CC}">
              <c16:uniqueId val="{00000000-03D2-43C0-98D7-F88307C3DE0D}"/>
            </c:ext>
          </c:extLst>
        </c:ser>
        <c:ser>
          <c:idx val="1"/>
          <c:order val="1"/>
          <c:tx>
            <c:strRef>
              <c:f>Sheet1!$C$1</c:f>
              <c:strCache>
                <c:ptCount val="1"/>
                <c:pt idx="0">
                  <c:v>Presentations at Producer Meetings</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Source of Extension Information</c:v>
                </c:pt>
              </c:strCache>
            </c:strRef>
          </c:cat>
          <c:val>
            <c:numRef>
              <c:f>Sheet1!$C$2</c:f>
              <c:numCache>
                <c:formatCode>0.00%</c:formatCode>
                <c:ptCount val="1"/>
                <c:pt idx="0">
                  <c:v>0.79300000000000004</c:v>
                </c:pt>
              </c:numCache>
            </c:numRef>
          </c:val>
          <c:extLst>
            <c:ext xmlns:c16="http://schemas.microsoft.com/office/drawing/2014/chart" uri="{C3380CC4-5D6E-409C-BE32-E72D297353CC}">
              <c16:uniqueId val="{00000001-03D2-43C0-98D7-F88307C3DE0D}"/>
            </c:ext>
          </c:extLst>
        </c:ser>
        <c:ser>
          <c:idx val="2"/>
          <c:order val="2"/>
          <c:tx>
            <c:strRef>
              <c:f>Sheet1!$D$1</c:f>
              <c:strCache>
                <c:ptCount val="1"/>
                <c:pt idx="0">
                  <c:v>Websites</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Source of Extension Information</c:v>
                </c:pt>
              </c:strCache>
            </c:strRef>
          </c:cat>
          <c:val>
            <c:numRef>
              <c:f>Sheet1!$D$2</c:f>
              <c:numCache>
                <c:formatCode>0.00%</c:formatCode>
                <c:ptCount val="1"/>
                <c:pt idx="0">
                  <c:v>0.64900000000000002</c:v>
                </c:pt>
              </c:numCache>
            </c:numRef>
          </c:val>
          <c:extLst>
            <c:ext xmlns:c16="http://schemas.microsoft.com/office/drawing/2014/chart" uri="{C3380CC4-5D6E-409C-BE32-E72D297353CC}">
              <c16:uniqueId val="{00000002-03D2-43C0-98D7-F88307C3DE0D}"/>
            </c:ext>
          </c:extLst>
        </c:ser>
        <c:ser>
          <c:idx val="3"/>
          <c:order val="3"/>
          <c:tx>
            <c:strRef>
              <c:f>Sheet1!$E$1</c:f>
              <c:strCache>
                <c:ptCount val="1"/>
                <c:pt idx="0">
                  <c:v>Factsheets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Source of Extension Information</c:v>
                </c:pt>
              </c:strCache>
            </c:strRef>
          </c:cat>
          <c:val>
            <c:numRef>
              <c:f>Sheet1!$E$2</c:f>
              <c:numCache>
                <c:formatCode>0%</c:formatCode>
                <c:ptCount val="1"/>
                <c:pt idx="0">
                  <c:v>0.62</c:v>
                </c:pt>
              </c:numCache>
            </c:numRef>
          </c:val>
          <c:extLst>
            <c:ext xmlns:c16="http://schemas.microsoft.com/office/drawing/2014/chart" uri="{C3380CC4-5D6E-409C-BE32-E72D297353CC}">
              <c16:uniqueId val="{00000003-03D2-43C0-98D7-F88307C3DE0D}"/>
            </c:ext>
          </c:extLst>
        </c:ser>
        <c:ser>
          <c:idx val="4"/>
          <c:order val="4"/>
          <c:tx>
            <c:strRef>
              <c:f>Sheet1!$F$1</c:f>
              <c:strCache>
                <c:ptCount val="1"/>
                <c:pt idx="0">
                  <c:v>Hands on Training Workshops</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Source of Extension Information</c:v>
                </c:pt>
              </c:strCache>
            </c:strRef>
          </c:cat>
          <c:val>
            <c:numRef>
              <c:f>Sheet1!$F$2</c:f>
              <c:numCache>
                <c:formatCode>0.00%</c:formatCode>
                <c:ptCount val="1"/>
                <c:pt idx="0">
                  <c:v>0.57699999999999996</c:v>
                </c:pt>
              </c:numCache>
            </c:numRef>
          </c:val>
          <c:extLst>
            <c:ext xmlns:c16="http://schemas.microsoft.com/office/drawing/2014/chart" uri="{C3380CC4-5D6E-409C-BE32-E72D297353CC}">
              <c16:uniqueId val="{00000004-03D2-43C0-98D7-F88307C3DE0D}"/>
            </c:ext>
          </c:extLst>
        </c:ser>
        <c:ser>
          <c:idx val="5"/>
          <c:order val="5"/>
          <c:tx>
            <c:strRef>
              <c:f>Sheet1!$G$1</c:f>
              <c:strCache>
                <c:ptCount val="1"/>
                <c:pt idx="0">
                  <c:v>Webinars</c:v>
                </c:pt>
              </c:strCache>
            </c:strRef>
          </c:tx>
          <c:spPr>
            <a:solidFill>
              <a:schemeClr val="accent6"/>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Source of Extension Information</c:v>
                </c:pt>
              </c:strCache>
            </c:strRef>
          </c:cat>
          <c:val>
            <c:numRef>
              <c:f>Sheet1!$G$2</c:f>
              <c:numCache>
                <c:formatCode>0.00%</c:formatCode>
                <c:ptCount val="1"/>
                <c:pt idx="0">
                  <c:v>0.29299999999999998</c:v>
                </c:pt>
              </c:numCache>
            </c:numRef>
          </c:val>
          <c:extLst>
            <c:ext xmlns:c16="http://schemas.microsoft.com/office/drawing/2014/chart" uri="{C3380CC4-5D6E-409C-BE32-E72D297353CC}">
              <c16:uniqueId val="{00000005-03D2-43C0-98D7-F88307C3DE0D}"/>
            </c:ext>
          </c:extLst>
        </c:ser>
        <c:ser>
          <c:idx val="6"/>
          <c:order val="6"/>
          <c:tx>
            <c:strRef>
              <c:f>Sheet1!$H$1</c:f>
              <c:strCache>
                <c:ptCount val="1"/>
                <c:pt idx="0">
                  <c:v>Social Media 36.1%</c:v>
                </c:pt>
              </c:strCache>
            </c:strRef>
          </c:tx>
          <c:spPr>
            <a:solidFill>
              <a:schemeClr val="accent1">
                <a:lumMod val="60000"/>
              </a:schemeClr>
            </a:solidFill>
            <a:ln>
              <a:noFill/>
            </a:ln>
            <a:effectLst/>
          </c:spPr>
          <c:invertIfNegative val="0"/>
          <c:cat>
            <c:strRef>
              <c:f>Sheet1!$A$2</c:f>
              <c:strCache>
                <c:ptCount val="1"/>
                <c:pt idx="0">
                  <c:v>Source of Extension Information</c:v>
                </c:pt>
              </c:strCache>
            </c:strRef>
          </c:cat>
          <c:val>
            <c:numRef>
              <c:f>Sheet1!$H$2</c:f>
              <c:numCache>
                <c:formatCode>General</c:formatCode>
                <c:ptCount val="1"/>
              </c:numCache>
            </c:numRef>
          </c:val>
          <c:extLst>
            <c:ext xmlns:c16="http://schemas.microsoft.com/office/drawing/2014/chart" uri="{C3380CC4-5D6E-409C-BE32-E72D297353CC}">
              <c16:uniqueId val="{00000006-03D2-43C0-98D7-F88307C3DE0D}"/>
            </c:ext>
          </c:extLst>
        </c:ser>
        <c:dLbls>
          <c:showLegendKey val="0"/>
          <c:showVal val="0"/>
          <c:showCatName val="0"/>
          <c:showSerName val="0"/>
          <c:showPercent val="0"/>
          <c:showBubbleSize val="0"/>
        </c:dLbls>
        <c:gapWidth val="219"/>
        <c:overlap val="-27"/>
        <c:axId val="724644888"/>
        <c:axId val="724645544"/>
      </c:barChart>
      <c:catAx>
        <c:axId val="724644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4645544"/>
        <c:crosses val="autoZero"/>
        <c:auto val="1"/>
        <c:lblAlgn val="ctr"/>
        <c:lblOffset val="100"/>
        <c:noMultiLvlLbl val="0"/>
      </c:catAx>
      <c:valAx>
        <c:axId val="7246455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4644888"/>
        <c:crosses val="autoZero"/>
        <c:crossBetween val="between"/>
      </c:valAx>
      <c:spPr>
        <a:noFill/>
        <a:ln>
          <a:noFill/>
        </a:ln>
        <a:effectLst/>
      </c:spPr>
    </c:plotArea>
    <c:legend>
      <c:legendPos val="b"/>
      <c:layout>
        <c:manualLayout>
          <c:xMode val="edge"/>
          <c:yMode val="edge"/>
          <c:x val="0.12685724067100307"/>
          <c:y val="0.81644128771426172"/>
          <c:w val="0.8006333447449504"/>
          <c:h val="0.1748027847986067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Sheet1!$C$3:$C$10</c:f>
              <c:strCache>
                <c:ptCount val="8"/>
                <c:pt idx="0">
                  <c:v>Crop Walks </c:v>
                </c:pt>
                <c:pt idx="1">
                  <c:v>Fact Sheets</c:v>
                </c:pt>
                <c:pt idx="2">
                  <c:v>Producer Meeting Presentations</c:v>
                </c:pt>
                <c:pt idx="3">
                  <c:v>Hands on Workshops</c:v>
                </c:pt>
                <c:pt idx="4">
                  <c:v>Websites</c:v>
                </c:pt>
                <c:pt idx="5">
                  <c:v>Webinars</c:v>
                </c:pt>
                <c:pt idx="6">
                  <c:v>Email</c:v>
                </c:pt>
                <c:pt idx="7">
                  <c:v>Social Media</c:v>
                </c:pt>
              </c:strCache>
            </c:strRef>
          </c:cat>
          <c:val>
            <c:numRef>
              <c:f>Sheet1!$D$3:$D$10</c:f>
              <c:numCache>
                <c:formatCode>General</c:formatCode>
                <c:ptCount val="8"/>
                <c:pt idx="0">
                  <c:v>47</c:v>
                </c:pt>
                <c:pt idx="1">
                  <c:v>28</c:v>
                </c:pt>
                <c:pt idx="2">
                  <c:v>21</c:v>
                </c:pt>
                <c:pt idx="3">
                  <c:v>12</c:v>
                </c:pt>
                <c:pt idx="4">
                  <c:v>10</c:v>
                </c:pt>
                <c:pt idx="5">
                  <c:v>8</c:v>
                </c:pt>
                <c:pt idx="6">
                  <c:v>3</c:v>
                </c:pt>
                <c:pt idx="7">
                  <c:v>3</c:v>
                </c:pt>
              </c:numCache>
            </c:numRef>
          </c:val>
          <c:extLst>
            <c:ext xmlns:c16="http://schemas.microsoft.com/office/drawing/2014/chart" uri="{C3380CC4-5D6E-409C-BE32-E72D297353CC}">
              <c16:uniqueId val="{00000000-7C6B-4285-B6F5-8EB982E03DD3}"/>
            </c:ext>
          </c:extLst>
        </c:ser>
        <c:dLbls>
          <c:showLegendKey val="0"/>
          <c:showVal val="0"/>
          <c:showCatName val="0"/>
          <c:showSerName val="0"/>
          <c:showPercent val="0"/>
          <c:showBubbleSize val="0"/>
        </c:dLbls>
        <c:gapWidth val="219"/>
        <c:overlap val="-27"/>
        <c:axId val="792086520"/>
        <c:axId val="792087176"/>
      </c:barChart>
      <c:catAx>
        <c:axId val="792086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92087176"/>
        <c:crosses val="autoZero"/>
        <c:auto val="1"/>
        <c:lblAlgn val="ctr"/>
        <c:lblOffset val="100"/>
        <c:noMultiLvlLbl val="0"/>
      </c:catAx>
      <c:valAx>
        <c:axId val="7920871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2086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'Form Responses 1'!$W$55:$W$65</c:f>
              <c:strCache>
                <c:ptCount val="11"/>
                <c:pt idx="0">
                  <c:v>Turkey</c:v>
                </c:pt>
                <c:pt idx="1">
                  <c:v>Croatia</c:v>
                </c:pt>
                <c:pt idx="2">
                  <c:v>Central Asia and the Caucasus region</c:v>
                </c:pt>
                <c:pt idx="3">
                  <c:v>Multi-National</c:v>
                </c:pt>
                <c:pt idx="4">
                  <c:v>Pakistan</c:v>
                </c:pt>
                <c:pt idx="5">
                  <c:v>South Africa</c:v>
                </c:pt>
                <c:pt idx="6">
                  <c:v>Kazakhstan</c:v>
                </c:pt>
                <c:pt idx="7">
                  <c:v>EU</c:v>
                </c:pt>
                <c:pt idx="8">
                  <c:v>Canada</c:v>
                </c:pt>
                <c:pt idx="9">
                  <c:v>Australia</c:v>
                </c:pt>
                <c:pt idx="10">
                  <c:v>USA</c:v>
                </c:pt>
              </c:strCache>
            </c:strRef>
          </c:cat>
          <c:val>
            <c:numRef>
              <c:f>'Form Responses 1'!$X$55:$X$65</c:f>
              <c:numCache>
                <c:formatCode>General</c:formatCode>
                <c:ptCount val="11"/>
                <c:pt idx="0">
                  <c:v>1</c:v>
                </c:pt>
                <c:pt idx="1">
                  <c:v>1</c:v>
                </c:pt>
                <c:pt idx="2">
                  <c:v>1</c:v>
                </c:pt>
                <c:pt idx="3">
                  <c:v>1</c:v>
                </c:pt>
                <c:pt idx="4">
                  <c:v>1</c:v>
                </c:pt>
                <c:pt idx="5">
                  <c:v>1</c:v>
                </c:pt>
                <c:pt idx="6">
                  <c:v>2</c:v>
                </c:pt>
                <c:pt idx="7">
                  <c:v>9</c:v>
                </c:pt>
                <c:pt idx="8">
                  <c:v>10</c:v>
                </c:pt>
                <c:pt idx="9">
                  <c:v>11</c:v>
                </c:pt>
                <c:pt idx="10">
                  <c:v>12</c:v>
                </c:pt>
              </c:numCache>
            </c:numRef>
          </c:val>
          <c:extLst>
            <c:ext xmlns:c16="http://schemas.microsoft.com/office/drawing/2014/chart" uri="{C3380CC4-5D6E-409C-BE32-E72D297353CC}">
              <c16:uniqueId val="{00000000-51AC-4D6C-8177-F5349F40E05D}"/>
            </c:ext>
          </c:extLst>
        </c:ser>
        <c:dLbls>
          <c:showLegendKey val="0"/>
          <c:showVal val="0"/>
          <c:showCatName val="0"/>
          <c:showSerName val="0"/>
          <c:showPercent val="0"/>
          <c:showBubbleSize val="0"/>
        </c:dLbls>
        <c:gapWidth val="219"/>
        <c:overlap val="-27"/>
        <c:axId val="135064192"/>
        <c:axId val="136323456"/>
      </c:barChart>
      <c:catAx>
        <c:axId val="135064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6323456"/>
        <c:crosses val="autoZero"/>
        <c:auto val="1"/>
        <c:lblAlgn val="ctr"/>
        <c:lblOffset val="100"/>
        <c:noMultiLvlLbl val="0"/>
      </c:catAx>
      <c:valAx>
        <c:axId val="136323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Number of Respondents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350641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1-1275-49B9-8B73-431F9036ABCB}"/>
              </c:ext>
            </c:extLst>
          </c:dPt>
          <c:dPt>
            <c:idx val="1"/>
            <c:invertIfNegative val="0"/>
            <c:bubble3D val="0"/>
            <c:spPr>
              <a:solidFill>
                <a:srgbClr val="FF0000"/>
              </a:solidFill>
              <a:ln>
                <a:noFill/>
              </a:ln>
              <a:effectLst/>
            </c:spPr>
            <c:extLst>
              <c:ext xmlns:c16="http://schemas.microsoft.com/office/drawing/2014/chart" uri="{C3380CC4-5D6E-409C-BE32-E72D297353CC}">
                <c16:uniqueId val="{00000003-1275-49B9-8B73-431F9036ABCB}"/>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5-1275-49B9-8B73-431F9036ABCB}"/>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7-1275-49B9-8B73-431F9036ABCB}"/>
              </c:ext>
            </c:extLst>
          </c:dPt>
          <c:dPt>
            <c:idx val="4"/>
            <c:invertIfNegative val="0"/>
            <c:bubble3D val="0"/>
            <c:spPr>
              <a:solidFill>
                <a:schemeClr val="accent6"/>
              </a:solidFill>
              <a:ln>
                <a:noFill/>
              </a:ln>
              <a:effectLst/>
            </c:spPr>
            <c:extLst>
              <c:ext xmlns:c16="http://schemas.microsoft.com/office/drawing/2014/chart" uri="{C3380CC4-5D6E-409C-BE32-E72D297353CC}">
                <c16:uniqueId val="{00000009-1275-49B9-8B73-431F9036ABCB}"/>
              </c:ext>
            </c:extLst>
          </c:dPt>
          <c:dPt>
            <c:idx val="5"/>
            <c:invertIfNegative val="0"/>
            <c:bubble3D val="0"/>
            <c:spPr>
              <a:solidFill>
                <a:srgbClr val="FF0000"/>
              </a:solidFill>
              <a:ln>
                <a:noFill/>
              </a:ln>
              <a:effectLst/>
            </c:spPr>
            <c:extLst>
              <c:ext xmlns:c16="http://schemas.microsoft.com/office/drawing/2014/chart" uri="{C3380CC4-5D6E-409C-BE32-E72D297353CC}">
                <c16:uniqueId val="{0000000B-1275-49B9-8B73-431F9036ABCB}"/>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D-1275-49B9-8B73-431F9036ABCB}"/>
              </c:ext>
            </c:extLst>
          </c:dPt>
          <c:dPt>
            <c:idx val="7"/>
            <c:invertIfNegative val="0"/>
            <c:bubble3D val="0"/>
            <c:spPr>
              <a:solidFill>
                <a:schemeClr val="accent4"/>
              </a:solidFill>
              <a:ln>
                <a:noFill/>
              </a:ln>
              <a:effectLst/>
            </c:spPr>
            <c:extLst>
              <c:ext xmlns:c16="http://schemas.microsoft.com/office/drawing/2014/chart" uri="{C3380CC4-5D6E-409C-BE32-E72D297353CC}">
                <c16:uniqueId val="{0000000F-1275-49B9-8B73-431F9036ABCB}"/>
              </c:ext>
            </c:extLst>
          </c:dPt>
          <c:dPt>
            <c:idx val="8"/>
            <c:invertIfNegative val="0"/>
            <c:bubble3D val="0"/>
            <c:spPr>
              <a:solidFill>
                <a:schemeClr val="accent4"/>
              </a:solidFill>
              <a:ln>
                <a:noFill/>
              </a:ln>
              <a:effectLst/>
            </c:spPr>
            <c:extLst>
              <c:ext xmlns:c16="http://schemas.microsoft.com/office/drawing/2014/chart" uri="{C3380CC4-5D6E-409C-BE32-E72D297353CC}">
                <c16:uniqueId val="{00000011-1275-49B9-8B73-431F9036ABC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Lit>
                <c:formatCode>General</c:formatCode>
                <c:ptCount val="1"/>
                <c:pt idx="0">
                  <c:v>1</c:v>
                </c:pt>
              </c:numLit>
            </c:plus>
            <c:minus>
              <c:numLit>
                <c:formatCode>General</c:formatCode>
                <c:ptCount val="1"/>
                <c:pt idx="0">
                  <c:v>1</c:v>
                </c:pt>
              </c:numLit>
            </c:minus>
            <c:spPr>
              <a:noFill/>
              <a:ln w="9525" cap="flat" cmpd="sng" algn="ctr">
                <a:solidFill>
                  <a:schemeClr val="tx1">
                    <a:lumMod val="65000"/>
                    <a:lumOff val="35000"/>
                  </a:schemeClr>
                </a:solidFill>
                <a:round/>
              </a:ln>
              <a:effectLst/>
            </c:spPr>
          </c:errBars>
          <c:cat>
            <c:strRef>
              <c:f>'Form Responses 1'!$B$52:$J$52</c:f>
              <c:strCache>
                <c:ptCount val="9"/>
                <c:pt idx="0">
                  <c:v>Government/University extension staff</c:v>
                </c:pt>
                <c:pt idx="1">
                  <c:v>Private retailers</c:v>
                </c:pt>
                <c:pt idx="2">
                  <c:v>Independent crop advisors/Private consultants</c:v>
                </c:pt>
                <c:pt idx="3">
                  <c:v>Scientists</c:v>
                </c:pt>
                <c:pt idx="4">
                  <c:v>Other farmers</c:v>
                </c:pt>
                <c:pt idx="5">
                  <c:v>Social media (e.g. Twitter, blogs, podcasts)</c:v>
                </c:pt>
                <c:pt idx="6">
                  <c:v>Farmer organization websites and resources</c:v>
                </c:pt>
                <c:pt idx="7">
                  <c:v>Agribusiness companies</c:v>
                </c:pt>
                <c:pt idx="8">
                  <c:v>Farm press</c:v>
                </c:pt>
              </c:strCache>
            </c:strRef>
          </c:cat>
          <c:val>
            <c:numRef>
              <c:f>'Form Responses 1'!$B$53:$J$53</c:f>
              <c:numCache>
                <c:formatCode>General</c:formatCode>
                <c:ptCount val="9"/>
                <c:pt idx="0">
                  <c:v>1.9500000000000002</c:v>
                </c:pt>
                <c:pt idx="1">
                  <c:v>2.8</c:v>
                </c:pt>
                <c:pt idx="2">
                  <c:v>1.925</c:v>
                </c:pt>
                <c:pt idx="3">
                  <c:v>2</c:v>
                </c:pt>
                <c:pt idx="4">
                  <c:v>2.0499999999999998</c:v>
                </c:pt>
                <c:pt idx="5">
                  <c:v>2.9499999999999997</c:v>
                </c:pt>
                <c:pt idx="6">
                  <c:v>2.25</c:v>
                </c:pt>
                <c:pt idx="7">
                  <c:v>2.65</c:v>
                </c:pt>
                <c:pt idx="8">
                  <c:v>2.4249999999999998</c:v>
                </c:pt>
              </c:numCache>
            </c:numRef>
          </c:val>
          <c:extLst>
            <c:ext xmlns:c16="http://schemas.microsoft.com/office/drawing/2014/chart" uri="{C3380CC4-5D6E-409C-BE32-E72D297353CC}">
              <c16:uniqueId val="{00000012-1275-49B9-8B73-431F9036ABCB}"/>
            </c:ext>
          </c:extLst>
        </c:ser>
        <c:dLbls>
          <c:showLegendKey val="0"/>
          <c:showVal val="0"/>
          <c:showCatName val="0"/>
          <c:showSerName val="0"/>
          <c:showPercent val="0"/>
          <c:showBubbleSize val="0"/>
        </c:dLbls>
        <c:gapWidth val="219"/>
        <c:overlap val="-27"/>
        <c:axId val="142947456"/>
        <c:axId val="142949376"/>
      </c:barChart>
      <c:catAx>
        <c:axId val="142947456"/>
        <c:scaling>
          <c:orientation val="minMax"/>
        </c:scaling>
        <c:delete val="0"/>
        <c:axPos val="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1"/>
                  <a:t>Souces of credible wheat agronomic information</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42949376"/>
        <c:crosses val="autoZero"/>
        <c:auto val="1"/>
        <c:lblAlgn val="ctr"/>
        <c:lblOffset val="100"/>
        <c:noMultiLvlLbl val="0"/>
      </c:catAx>
      <c:valAx>
        <c:axId val="142949376"/>
        <c:scaling>
          <c:orientation val="maxMin"/>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b="1"/>
                  <a:t>1 = most trusted; 5 = least trusted</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2947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Pt>
            <c:idx val="6"/>
            <c:invertIfNegative val="0"/>
            <c:bubble3D val="0"/>
            <c:spPr>
              <a:solidFill>
                <a:srgbClr val="70AD47"/>
              </a:solidFill>
              <a:ln>
                <a:noFill/>
              </a:ln>
              <a:effectLst/>
            </c:spPr>
            <c:extLst>
              <c:ext xmlns:c16="http://schemas.microsoft.com/office/drawing/2014/chart" uri="{C3380CC4-5D6E-409C-BE32-E72D297353CC}">
                <c16:uniqueId val="{00000001-24A6-4CC1-AA13-C4B5EF0AABEA}"/>
              </c:ext>
            </c:extLst>
          </c:dPt>
          <c:dPt>
            <c:idx val="7"/>
            <c:invertIfNegative val="0"/>
            <c:bubble3D val="0"/>
            <c:spPr>
              <a:solidFill>
                <a:srgbClr val="70AD47"/>
              </a:solidFill>
              <a:ln>
                <a:noFill/>
              </a:ln>
              <a:effectLst/>
            </c:spPr>
            <c:extLst>
              <c:ext xmlns:c16="http://schemas.microsoft.com/office/drawing/2014/chart" uri="{C3380CC4-5D6E-409C-BE32-E72D297353CC}">
                <c16:uniqueId val="{00000002-24A6-4CC1-AA13-C4B5EF0AABE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'Form Responses 1'!$O$56:$O$63</c:f>
              <c:strCache>
                <c:ptCount val="8"/>
                <c:pt idx="0">
                  <c:v>Webinars</c:v>
                </c:pt>
                <c:pt idx="1">
                  <c:v>one-on-one site visits</c:v>
                </c:pt>
                <c:pt idx="2">
                  <c:v>Websites</c:v>
                </c:pt>
                <c:pt idx="3">
                  <c:v>Factsheets</c:v>
                </c:pt>
                <c:pt idx="4">
                  <c:v>Social Media</c:v>
                </c:pt>
                <c:pt idx="5">
                  <c:v>Hands on Workshops</c:v>
                </c:pt>
                <c:pt idx="6">
                  <c:v>Crop Walks/Field Days</c:v>
                </c:pt>
                <c:pt idx="7">
                  <c:v>Presentations at Producer Meetings</c:v>
                </c:pt>
              </c:strCache>
            </c:strRef>
          </c:cat>
          <c:val>
            <c:numRef>
              <c:f>'Form Responses 1'!$P$56:$P$63</c:f>
              <c:numCache>
                <c:formatCode>General</c:formatCode>
                <c:ptCount val="8"/>
                <c:pt idx="0">
                  <c:v>0</c:v>
                </c:pt>
                <c:pt idx="1">
                  <c:v>1</c:v>
                </c:pt>
                <c:pt idx="2">
                  <c:v>4</c:v>
                </c:pt>
                <c:pt idx="3">
                  <c:v>5</c:v>
                </c:pt>
                <c:pt idx="4">
                  <c:v>7</c:v>
                </c:pt>
                <c:pt idx="5">
                  <c:v>9</c:v>
                </c:pt>
                <c:pt idx="6">
                  <c:v>21</c:v>
                </c:pt>
                <c:pt idx="7">
                  <c:v>22</c:v>
                </c:pt>
              </c:numCache>
            </c:numRef>
          </c:val>
          <c:extLst>
            <c:ext xmlns:c16="http://schemas.microsoft.com/office/drawing/2014/chart" uri="{C3380CC4-5D6E-409C-BE32-E72D297353CC}">
              <c16:uniqueId val="{00000000-24A6-4CC1-AA13-C4B5EF0AABEA}"/>
            </c:ext>
          </c:extLst>
        </c:ser>
        <c:dLbls>
          <c:showLegendKey val="0"/>
          <c:showVal val="0"/>
          <c:showCatName val="0"/>
          <c:showSerName val="0"/>
          <c:showPercent val="0"/>
          <c:showBubbleSize val="0"/>
        </c:dLbls>
        <c:gapWidth val="219"/>
        <c:overlap val="-27"/>
        <c:axId val="143100160"/>
        <c:axId val="143208448"/>
      </c:barChart>
      <c:catAx>
        <c:axId val="143100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208448"/>
        <c:crosses val="autoZero"/>
        <c:auto val="1"/>
        <c:lblAlgn val="ctr"/>
        <c:lblOffset val="100"/>
        <c:noMultiLvlLbl val="0"/>
      </c:catAx>
      <c:valAx>
        <c:axId val="1432084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Responses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100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c:spPr>
          <c:invertIfNegative val="0"/>
          <c:dPt>
            <c:idx val="6"/>
            <c:invertIfNegative val="0"/>
            <c:bubble3D val="0"/>
            <c:spPr>
              <a:solidFill>
                <a:schemeClr val="accent6"/>
              </a:solidFill>
              <a:ln>
                <a:noFill/>
              </a:ln>
              <a:effectLst/>
            </c:spPr>
            <c:extLst>
              <c:ext xmlns:c16="http://schemas.microsoft.com/office/drawing/2014/chart" uri="{C3380CC4-5D6E-409C-BE32-E72D297353CC}">
                <c16:uniqueId val="{00000001-8CD9-43FF-88E0-915EF33304D0}"/>
              </c:ext>
            </c:extLst>
          </c:dPt>
          <c:dPt>
            <c:idx val="7"/>
            <c:invertIfNegative val="0"/>
            <c:bubble3D val="0"/>
            <c:spPr>
              <a:solidFill>
                <a:schemeClr val="accent6"/>
              </a:solidFill>
              <a:ln>
                <a:noFill/>
              </a:ln>
              <a:effectLst/>
            </c:spPr>
            <c:extLst>
              <c:ext xmlns:c16="http://schemas.microsoft.com/office/drawing/2014/chart" uri="{C3380CC4-5D6E-409C-BE32-E72D297353CC}">
                <c16:uniqueId val="{00000002-8CD9-43FF-88E0-915EF33304D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'Form Responses 1'!$O$82:$O$89</c:f>
              <c:strCache>
                <c:ptCount val="8"/>
                <c:pt idx="0">
                  <c:v>Webinars</c:v>
                </c:pt>
                <c:pt idx="1">
                  <c:v>one-on-one site visits</c:v>
                </c:pt>
                <c:pt idx="2">
                  <c:v>Websites</c:v>
                </c:pt>
                <c:pt idx="3">
                  <c:v>Factsheets</c:v>
                </c:pt>
                <c:pt idx="4">
                  <c:v>Social Media</c:v>
                </c:pt>
                <c:pt idx="5">
                  <c:v>Hands on Workshops</c:v>
                </c:pt>
                <c:pt idx="6">
                  <c:v>Crop Walks/Field Days</c:v>
                </c:pt>
                <c:pt idx="7">
                  <c:v>Presentations at Producer Meetings</c:v>
                </c:pt>
              </c:strCache>
            </c:strRef>
          </c:cat>
          <c:val>
            <c:numRef>
              <c:f>'Form Responses 1'!$P$82:$P$89</c:f>
              <c:numCache>
                <c:formatCode>General</c:formatCode>
                <c:ptCount val="8"/>
                <c:pt idx="0">
                  <c:v>0</c:v>
                </c:pt>
                <c:pt idx="1">
                  <c:v>1</c:v>
                </c:pt>
                <c:pt idx="2">
                  <c:v>3</c:v>
                </c:pt>
                <c:pt idx="3">
                  <c:v>5</c:v>
                </c:pt>
                <c:pt idx="4">
                  <c:v>7</c:v>
                </c:pt>
                <c:pt idx="5">
                  <c:v>9</c:v>
                </c:pt>
                <c:pt idx="6">
                  <c:v>17</c:v>
                </c:pt>
                <c:pt idx="7">
                  <c:v>15</c:v>
                </c:pt>
              </c:numCache>
            </c:numRef>
          </c:val>
          <c:extLst>
            <c:ext xmlns:c16="http://schemas.microsoft.com/office/drawing/2014/chart" uri="{C3380CC4-5D6E-409C-BE32-E72D297353CC}">
              <c16:uniqueId val="{00000000-8CD9-43FF-88E0-915EF33304D0}"/>
            </c:ext>
          </c:extLst>
        </c:ser>
        <c:dLbls>
          <c:showLegendKey val="0"/>
          <c:showVal val="0"/>
          <c:showCatName val="0"/>
          <c:showSerName val="0"/>
          <c:showPercent val="0"/>
          <c:showBubbleSize val="0"/>
        </c:dLbls>
        <c:gapWidth val="219"/>
        <c:overlap val="-27"/>
        <c:axId val="143364480"/>
        <c:axId val="143366016"/>
      </c:barChart>
      <c:catAx>
        <c:axId val="143364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366016"/>
        <c:crosses val="autoZero"/>
        <c:auto val="1"/>
        <c:lblAlgn val="ctr"/>
        <c:lblOffset val="100"/>
        <c:noMultiLvlLbl val="0"/>
      </c:catAx>
      <c:valAx>
        <c:axId val="143366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Responses from EU, Canada, Australia, USA only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364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en-GB"/>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GB"/>
          </a:p>
        </p:txBody>
      </p:sp>
      <p:sp>
        <p:nvSpPr>
          <p:cNvPr id="4" name="Datumsplatzhalter 3"/>
          <p:cNvSpPr>
            <a:spLocks noGrp="1"/>
          </p:cNvSpPr>
          <p:nvPr>
            <p:ph type="dt" sz="half" idx="10"/>
          </p:nvPr>
        </p:nvSpPr>
        <p:spPr/>
        <p:txBody>
          <a:bodyPr/>
          <a:lstStyle/>
          <a:p>
            <a:fld id="{7562089D-9245-4648-8214-4CEE8F162357}" type="datetimeFigureOut">
              <a:rPr lang="en-GB" smtClean="0"/>
              <a:pPr/>
              <a:t>21/02/2020</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DE45E2EB-0E73-4DC0-BCF5-78ADEBEDC24E}" type="slidenum">
              <a:rPr lang="en-GB" smtClean="0"/>
              <a:pPr/>
              <a:t>‹#›</a:t>
            </a:fld>
            <a:endParaRPr lang="en-GB"/>
          </a:p>
        </p:txBody>
      </p:sp>
    </p:spTree>
    <p:extLst>
      <p:ext uri="{BB962C8B-B14F-4D97-AF65-F5344CB8AC3E}">
        <p14:creationId xmlns:p14="http://schemas.microsoft.com/office/powerpoint/2010/main" val="2454353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p>
            <a:fld id="{7562089D-9245-4648-8214-4CEE8F162357}" type="datetimeFigureOut">
              <a:rPr lang="en-GB" smtClean="0"/>
              <a:pPr/>
              <a:t>21/02/2020</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DE45E2EB-0E73-4DC0-BCF5-78ADEBEDC24E}" type="slidenum">
              <a:rPr lang="en-GB" smtClean="0"/>
              <a:pPr/>
              <a:t>‹#›</a:t>
            </a:fld>
            <a:endParaRPr lang="en-GB"/>
          </a:p>
        </p:txBody>
      </p:sp>
    </p:spTree>
    <p:extLst>
      <p:ext uri="{BB962C8B-B14F-4D97-AF65-F5344CB8AC3E}">
        <p14:creationId xmlns:p14="http://schemas.microsoft.com/office/powerpoint/2010/main" val="4036947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en-GB"/>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p>
            <a:fld id="{7562089D-9245-4648-8214-4CEE8F162357}" type="datetimeFigureOut">
              <a:rPr lang="en-GB" smtClean="0"/>
              <a:pPr/>
              <a:t>21/02/2020</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DE45E2EB-0E73-4DC0-BCF5-78ADEBEDC24E}" type="slidenum">
              <a:rPr lang="en-GB" smtClean="0"/>
              <a:pPr/>
              <a:t>‹#›</a:t>
            </a:fld>
            <a:endParaRPr lang="en-GB"/>
          </a:p>
        </p:txBody>
      </p:sp>
    </p:spTree>
    <p:extLst>
      <p:ext uri="{BB962C8B-B14F-4D97-AF65-F5344CB8AC3E}">
        <p14:creationId xmlns:p14="http://schemas.microsoft.com/office/powerpoint/2010/main" val="1179023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p>
            <a:fld id="{7562089D-9245-4648-8214-4CEE8F162357}" type="datetimeFigureOut">
              <a:rPr lang="en-GB" smtClean="0"/>
              <a:pPr/>
              <a:t>21/02/2020</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DE45E2EB-0E73-4DC0-BCF5-78ADEBEDC24E}" type="slidenum">
              <a:rPr lang="en-GB" smtClean="0"/>
              <a:pPr/>
              <a:t>‹#›</a:t>
            </a:fld>
            <a:endParaRPr lang="en-GB"/>
          </a:p>
        </p:txBody>
      </p:sp>
    </p:spTree>
    <p:extLst>
      <p:ext uri="{BB962C8B-B14F-4D97-AF65-F5344CB8AC3E}">
        <p14:creationId xmlns:p14="http://schemas.microsoft.com/office/powerpoint/2010/main" val="3534983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en-GB"/>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7562089D-9245-4648-8214-4CEE8F162357}" type="datetimeFigureOut">
              <a:rPr lang="en-GB" smtClean="0"/>
              <a:pPr/>
              <a:t>21/02/2020</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DE45E2EB-0E73-4DC0-BCF5-78ADEBEDC24E}" type="slidenum">
              <a:rPr lang="en-GB" smtClean="0"/>
              <a:pPr/>
              <a:t>‹#›</a:t>
            </a:fld>
            <a:endParaRPr lang="en-GB"/>
          </a:p>
        </p:txBody>
      </p:sp>
    </p:spTree>
    <p:extLst>
      <p:ext uri="{BB962C8B-B14F-4D97-AF65-F5344CB8AC3E}">
        <p14:creationId xmlns:p14="http://schemas.microsoft.com/office/powerpoint/2010/main" val="4114347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Datumsplatzhalter 4"/>
          <p:cNvSpPr>
            <a:spLocks noGrp="1"/>
          </p:cNvSpPr>
          <p:nvPr>
            <p:ph type="dt" sz="half" idx="10"/>
          </p:nvPr>
        </p:nvSpPr>
        <p:spPr/>
        <p:txBody>
          <a:bodyPr/>
          <a:lstStyle/>
          <a:p>
            <a:fld id="{7562089D-9245-4648-8214-4CEE8F162357}" type="datetimeFigureOut">
              <a:rPr lang="en-GB" smtClean="0"/>
              <a:pPr/>
              <a:t>21/02/2020</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DE45E2EB-0E73-4DC0-BCF5-78ADEBEDC24E}" type="slidenum">
              <a:rPr lang="en-GB" smtClean="0"/>
              <a:pPr/>
              <a:t>‹#›</a:t>
            </a:fld>
            <a:endParaRPr lang="en-GB"/>
          </a:p>
        </p:txBody>
      </p:sp>
    </p:spTree>
    <p:extLst>
      <p:ext uri="{BB962C8B-B14F-4D97-AF65-F5344CB8AC3E}">
        <p14:creationId xmlns:p14="http://schemas.microsoft.com/office/powerpoint/2010/main" val="3449066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en-GB"/>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7" name="Datumsplatzhalter 6"/>
          <p:cNvSpPr>
            <a:spLocks noGrp="1"/>
          </p:cNvSpPr>
          <p:nvPr>
            <p:ph type="dt" sz="half" idx="10"/>
          </p:nvPr>
        </p:nvSpPr>
        <p:spPr/>
        <p:txBody>
          <a:bodyPr/>
          <a:lstStyle/>
          <a:p>
            <a:fld id="{7562089D-9245-4648-8214-4CEE8F162357}" type="datetimeFigureOut">
              <a:rPr lang="en-GB" smtClean="0"/>
              <a:pPr/>
              <a:t>21/02/2020</a:t>
            </a:fld>
            <a:endParaRPr lang="en-GB"/>
          </a:p>
        </p:txBody>
      </p:sp>
      <p:sp>
        <p:nvSpPr>
          <p:cNvPr id="8" name="Fußzeilenplatzhalter 7"/>
          <p:cNvSpPr>
            <a:spLocks noGrp="1"/>
          </p:cNvSpPr>
          <p:nvPr>
            <p:ph type="ftr" sz="quarter" idx="11"/>
          </p:nvPr>
        </p:nvSpPr>
        <p:spPr/>
        <p:txBody>
          <a:bodyPr/>
          <a:lstStyle/>
          <a:p>
            <a:endParaRPr lang="en-GB"/>
          </a:p>
        </p:txBody>
      </p:sp>
      <p:sp>
        <p:nvSpPr>
          <p:cNvPr id="9" name="Foliennummernplatzhalter 8"/>
          <p:cNvSpPr>
            <a:spLocks noGrp="1"/>
          </p:cNvSpPr>
          <p:nvPr>
            <p:ph type="sldNum" sz="quarter" idx="12"/>
          </p:nvPr>
        </p:nvSpPr>
        <p:spPr/>
        <p:txBody>
          <a:bodyPr/>
          <a:lstStyle/>
          <a:p>
            <a:fld id="{DE45E2EB-0E73-4DC0-BCF5-78ADEBEDC24E}" type="slidenum">
              <a:rPr lang="en-GB" smtClean="0"/>
              <a:pPr/>
              <a:t>‹#›</a:t>
            </a:fld>
            <a:endParaRPr lang="en-GB"/>
          </a:p>
        </p:txBody>
      </p:sp>
    </p:spTree>
    <p:extLst>
      <p:ext uri="{BB962C8B-B14F-4D97-AF65-F5344CB8AC3E}">
        <p14:creationId xmlns:p14="http://schemas.microsoft.com/office/powerpoint/2010/main" val="4109354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Datumsplatzhalter 2"/>
          <p:cNvSpPr>
            <a:spLocks noGrp="1"/>
          </p:cNvSpPr>
          <p:nvPr>
            <p:ph type="dt" sz="half" idx="10"/>
          </p:nvPr>
        </p:nvSpPr>
        <p:spPr/>
        <p:txBody>
          <a:bodyPr/>
          <a:lstStyle/>
          <a:p>
            <a:fld id="{7562089D-9245-4648-8214-4CEE8F162357}" type="datetimeFigureOut">
              <a:rPr lang="en-GB" smtClean="0"/>
              <a:pPr/>
              <a:t>21/02/2020</a:t>
            </a:fld>
            <a:endParaRPr lang="en-GB"/>
          </a:p>
        </p:txBody>
      </p:sp>
      <p:sp>
        <p:nvSpPr>
          <p:cNvPr id="4" name="Fußzeilenplatzhalter 3"/>
          <p:cNvSpPr>
            <a:spLocks noGrp="1"/>
          </p:cNvSpPr>
          <p:nvPr>
            <p:ph type="ftr" sz="quarter" idx="11"/>
          </p:nvPr>
        </p:nvSpPr>
        <p:spPr/>
        <p:txBody>
          <a:bodyPr/>
          <a:lstStyle/>
          <a:p>
            <a:endParaRPr lang="en-GB"/>
          </a:p>
        </p:txBody>
      </p:sp>
      <p:sp>
        <p:nvSpPr>
          <p:cNvPr id="5" name="Foliennummernplatzhalter 4"/>
          <p:cNvSpPr>
            <a:spLocks noGrp="1"/>
          </p:cNvSpPr>
          <p:nvPr>
            <p:ph type="sldNum" sz="quarter" idx="12"/>
          </p:nvPr>
        </p:nvSpPr>
        <p:spPr/>
        <p:txBody>
          <a:bodyPr/>
          <a:lstStyle/>
          <a:p>
            <a:fld id="{DE45E2EB-0E73-4DC0-BCF5-78ADEBEDC24E}" type="slidenum">
              <a:rPr lang="en-GB" smtClean="0"/>
              <a:pPr/>
              <a:t>‹#›</a:t>
            </a:fld>
            <a:endParaRPr lang="en-GB"/>
          </a:p>
        </p:txBody>
      </p:sp>
    </p:spTree>
    <p:extLst>
      <p:ext uri="{BB962C8B-B14F-4D97-AF65-F5344CB8AC3E}">
        <p14:creationId xmlns:p14="http://schemas.microsoft.com/office/powerpoint/2010/main" val="3253917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562089D-9245-4648-8214-4CEE8F162357}" type="datetimeFigureOut">
              <a:rPr lang="en-GB" smtClean="0"/>
              <a:pPr/>
              <a:t>21/02/2020</a:t>
            </a:fld>
            <a:endParaRPr lang="en-GB"/>
          </a:p>
        </p:txBody>
      </p:sp>
      <p:sp>
        <p:nvSpPr>
          <p:cNvPr id="3" name="Fußzeilenplatzhalter 2"/>
          <p:cNvSpPr>
            <a:spLocks noGrp="1"/>
          </p:cNvSpPr>
          <p:nvPr>
            <p:ph type="ftr" sz="quarter" idx="11"/>
          </p:nvPr>
        </p:nvSpPr>
        <p:spPr/>
        <p:txBody>
          <a:bodyPr/>
          <a:lstStyle/>
          <a:p>
            <a:endParaRPr lang="en-GB"/>
          </a:p>
        </p:txBody>
      </p:sp>
      <p:sp>
        <p:nvSpPr>
          <p:cNvPr id="4" name="Foliennummernplatzhalter 3"/>
          <p:cNvSpPr>
            <a:spLocks noGrp="1"/>
          </p:cNvSpPr>
          <p:nvPr>
            <p:ph type="sldNum" sz="quarter" idx="12"/>
          </p:nvPr>
        </p:nvSpPr>
        <p:spPr/>
        <p:txBody>
          <a:bodyPr/>
          <a:lstStyle/>
          <a:p>
            <a:fld id="{DE45E2EB-0E73-4DC0-BCF5-78ADEBEDC24E}" type="slidenum">
              <a:rPr lang="en-GB" smtClean="0"/>
              <a:pPr/>
              <a:t>‹#›</a:t>
            </a:fld>
            <a:endParaRPr lang="en-GB"/>
          </a:p>
        </p:txBody>
      </p:sp>
    </p:spTree>
    <p:extLst>
      <p:ext uri="{BB962C8B-B14F-4D97-AF65-F5344CB8AC3E}">
        <p14:creationId xmlns:p14="http://schemas.microsoft.com/office/powerpoint/2010/main" val="1369858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en-GB"/>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7562089D-9245-4648-8214-4CEE8F162357}" type="datetimeFigureOut">
              <a:rPr lang="en-GB" smtClean="0"/>
              <a:pPr/>
              <a:t>21/02/2020</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DE45E2EB-0E73-4DC0-BCF5-78ADEBEDC24E}" type="slidenum">
              <a:rPr lang="en-GB" smtClean="0"/>
              <a:pPr/>
              <a:t>‹#›</a:t>
            </a:fld>
            <a:endParaRPr lang="en-GB"/>
          </a:p>
        </p:txBody>
      </p:sp>
    </p:spTree>
    <p:extLst>
      <p:ext uri="{BB962C8B-B14F-4D97-AF65-F5344CB8AC3E}">
        <p14:creationId xmlns:p14="http://schemas.microsoft.com/office/powerpoint/2010/main" val="5448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en-GB"/>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7562089D-9245-4648-8214-4CEE8F162357}" type="datetimeFigureOut">
              <a:rPr lang="en-GB" smtClean="0"/>
              <a:pPr/>
              <a:t>21/02/2020</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DE45E2EB-0E73-4DC0-BCF5-78ADEBEDC24E}" type="slidenum">
              <a:rPr lang="en-GB" smtClean="0"/>
              <a:pPr/>
              <a:t>‹#›</a:t>
            </a:fld>
            <a:endParaRPr lang="en-GB"/>
          </a:p>
        </p:txBody>
      </p:sp>
    </p:spTree>
    <p:extLst>
      <p:ext uri="{BB962C8B-B14F-4D97-AF65-F5344CB8AC3E}">
        <p14:creationId xmlns:p14="http://schemas.microsoft.com/office/powerpoint/2010/main" val="2412530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en-GB"/>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62089D-9245-4648-8214-4CEE8F162357}" type="datetimeFigureOut">
              <a:rPr lang="en-GB" smtClean="0"/>
              <a:pPr/>
              <a:t>21/02/2020</a:t>
            </a:fld>
            <a:endParaRPr lang="en-GB"/>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5E2EB-0E73-4DC0-BCF5-78ADEBEDC24E}" type="slidenum">
              <a:rPr lang="en-GB" smtClean="0"/>
              <a:pPr/>
              <a:t>‹#›</a:t>
            </a:fld>
            <a:endParaRPr lang="en-GB"/>
          </a:p>
        </p:txBody>
      </p:sp>
    </p:spTree>
    <p:extLst>
      <p:ext uri="{BB962C8B-B14F-4D97-AF65-F5344CB8AC3E}">
        <p14:creationId xmlns:p14="http://schemas.microsoft.com/office/powerpoint/2010/main" val="337999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rcRect l="7305" t="49431" r="6368" b="4235"/>
          <a:stretch>
            <a:fillRect/>
          </a:stretch>
        </p:blipFill>
        <p:spPr>
          <a:xfrm>
            <a:off x="2075688" y="2514600"/>
            <a:ext cx="8147304" cy="2980944"/>
          </a:xfrm>
          <a:prstGeom prst="rect">
            <a:avLst/>
          </a:prstGeom>
        </p:spPr>
      </p:pic>
      <p:sp>
        <p:nvSpPr>
          <p:cNvPr id="4" name="Title 3"/>
          <p:cNvSpPr>
            <a:spLocks noGrp="1"/>
          </p:cNvSpPr>
          <p:nvPr>
            <p:ph type="ctrTitle"/>
          </p:nvPr>
        </p:nvSpPr>
        <p:spPr>
          <a:xfrm>
            <a:off x="1533144" y="2633472"/>
            <a:ext cx="9144000" cy="1390218"/>
          </a:xfrm>
        </p:spPr>
        <p:txBody>
          <a:bodyPr>
            <a:normAutofit fontScale="90000"/>
          </a:bodyPr>
          <a:lstStyle/>
          <a:p>
            <a:r>
              <a:rPr lang="en-CA" b="1" cap="all" dirty="0" smtClean="0"/>
              <a:t/>
            </a:r>
            <a:br>
              <a:rPr lang="en-CA" b="1" cap="all" dirty="0" smtClean="0"/>
            </a:br>
            <a:r>
              <a:rPr lang="en-CA" b="1" cap="all" dirty="0"/>
              <a:t/>
            </a:r>
            <a:br>
              <a:rPr lang="en-CA" b="1" cap="all" dirty="0"/>
            </a:br>
            <a:r>
              <a:rPr lang="en-CA" b="1" cap="all" dirty="0" smtClean="0"/>
              <a:t/>
            </a:r>
            <a:br>
              <a:rPr lang="en-CA" b="1" cap="all" dirty="0" smtClean="0"/>
            </a:br>
            <a:r>
              <a:rPr lang="en-CA" b="1" cap="all" dirty="0"/>
              <a:t/>
            </a:r>
            <a:br>
              <a:rPr lang="en-CA" b="1" cap="all" dirty="0"/>
            </a:br>
            <a:r>
              <a:rPr lang="en-CA" b="1" cap="all" dirty="0" smtClean="0"/>
              <a:t>Priority </a:t>
            </a:r>
            <a:r>
              <a:rPr lang="en-CA" b="1" cap="all" dirty="0"/>
              <a:t>4 – Improved knowledge mobilization and transfer</a:t>
            </a:r>
            <a:r>
              <a:rPr lang="en-US" dirty="0"/>
              <a:t/>
            </a:r>
            <a:br>
              <a:rPr lang="en-US" dirty="0"/>
            </a:br>
            <a:r>
              <a:rPr lang="en-US" dirty="0"/>
              <a:t/>
            </a:r>
            <a:br>
              <a:rPr lang="en-US" dirty="0"/>
            </a:br>
            <a:endParaRPr lang="en-US" dirty="0"/>
          </a:p>
        </p:txBody>
      </p:sp>
      <p:sp>
        <p:nvSpPr>
          <p:cNvPr id="5" name="Subtitle 4"/>
          <p:cNvSpPr>
            <a:spLocks noGrp="1"/>
          </p:cNvSpPr>
          <p:nvPr>
            <p:ph type="subTitle" idx="1"/>
          </p:nvPr>
        </p:nvSpPr>
        <p:spPr>
          <a:xfrm>
            <a:off x="1542288" y="5617874"/>
            <a:ext cx="9144000" cy="1655762"/>
          </a:xfrm>
        </p:spPr>
        <p:txBody>
          <a:bodyPr/>
          <a:lstStyle/>
          <a:p>
            <a:r>
              <a:rPr lang="en-CA" dirty="0"/>
              <a:t>Champions: </a:t>
            </a:r>
            <a:r>
              <a:rPr lang="en-CA" dirty="0" smtClean="0"/>
              <a:t>Sheri Strydhorst, Drew </a:t>
            </a:r>
            <a:r>
              <a:rPr lang="en-CA" dirty="0"/>
              <a:t>Lyon, </a:t>
            </a:r>
            <a:r>
              <a:rPr lang="en-CA" dirty="0" smtClean="0"/>
              <a:t>and </a:t>
            </a:r>
            <a:r>
              <a:rPr lang="en-CA" dirty="0"/>
              <a:t>Kenton </a:t>
            </a:r>
            <a:r>
              <a:rPr lang="en-CA" dirty="0" smtClean="0"/>
              <a:t>Porker</a:t>
            </a:r>
          </a:p>
          <a:p>
            <a:r>
              <a:rPr lang="en-CA" dirty="0" smtClean="0"/>
              <a:t>January 2020 – FINAL RESULTS</a:t>
            </a:r>
            <a:endParaRPr lang="en-CA" dirty="0"/>
          </a:p>
          <a:p>
            <a:endParaRPr lang="en-US" dirty="0"/>
          </a:p>
        </p:txBody>
      </p:sp>
    </p:spTree>
    <p:extLst>
      <p:ext uri="{BB962C8B-B14F-4D97-AF65-F5344CB8AC3E}">
        <p14:creationId xmlns:p14="http://schemas.microsoft.com/office/powerpoint/2010/main" val="1872454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719" y="681996"/>
            <a:ext cx="10515600" cy="1325563"/>
          </a:xfrm>
        </p:spPr>
        <p:txBody>
          <a:bodyPr>
            <a:normAutofit fontScale="90000"/>
          </a:bodyPr>
          <a:lstStyle/>
          <a:p>
            <a:r>
              <a:rPr lang="en-US" dirty="0"/>
              <a:t>Q1. Farmers have many sources of wheat agronomic information. As a farmer, how do you know the information is credible? </a:t>
            </a:r>
            <a:r>
              <a:rPr lang="en-US" dirty="0" smtClean="0"/>
              <a:t> </a:t>
            </a:r>
            <a:br>
              <a:rPr lang="en-US" dirty="0" smtClean="0"/>
            </a:br>
            <a:r>
              <a:rPr lang="en-US" dirty="0" smtClean="0"/>
              <a:t>Ranked as 1 </a:t>
            </a:r>
            <a:r>
              <a:rPr lang="en-US" dirty="0"/>
              <a:t>= most trusted; and 5 = least </a:t>
            </a:r>
            <a:r>
              <a:rPr lang="en-US" dirty="0" smtClean="0"/>
              <a:t>trusted</a:t>
            </a:r>
            <a:endParaRPr lang="en-US" dirty="0"/>
          </a:p>
        </p:txBody>
      </p:sp>
      <p:sp>
        <p:nvSpPr>
          <p:cNvPr id="5" name="TextBox 4"/>
          <p:cNvSpPr txBox="1"/>
          <p:nvPr/>
        </p:nvSpPr>
        <p:spPr>
          <a:xfrm>
            <a:off x="2498756" y="6427960"/>
            <a:ext cx="8331574" cy="369332"/>
          </a:xfrm>
          <a:prstGeom prst="rect">
            <a:avLst/>
          </a:prstGeom>
          <a:noFill/>
        </p:spPr>
        <p:txBody>
          <a:bodyPr wrap="square" rtlCol="0">
            <a:spAutoFit/>
          </a:bodyPr>
          <a:lstStyle/>
          <a:p>
            <a:r>
              <a:rPr lang="en-US" dirty="0" smtClean="0"/>
              <a:t>MOST TRUSTED						    LEAST TRUSTED</a:t>
            </a:r>
            <a:endParaRPr lang="en-US" dirty="0"/>
          </a:p>
        </p:txBody>
      </p:sp>
      <p:pic>
        <p:nvPicPr>
          <p:cNvPr id="3" name="Picture 2"/>
          <p:cNvPicPr>
            <a:picLocks noChangeAspect="1"/>
          </p:cNvPicPr>
          <p:nvPr/>
        </p:nvPicPr>
        <p:blipFill rotWithShape="1">
          <a:blip r:embed="rId2"/>
          <a:srcRect t="3259" b="6958"/>
          <a:stretch/>
        </p:blipFill>
        <p:spPr>
          <a:xfrm>
            <a:off x="1451638" y="2706985"/>
            <a:ext cx="9557375" cy="3711921"/>
          </a:xfrm>
          <a:prstGeom prst="rect">
            <a:avLst/>
          </a:prstGeom>
        </p:spPr>
      </p:pic>
      <p:sp>
        <p:nvSpPr>
          <p:cNvPr id="6" name="Rectangle 5"/>
          <p:cNvSpPr/>
          <p:nvPr/>
        </p:nvSpPr>
        <p:spPr>
          <a:xfrm>
            <a:off x="7260880" y="2572267"/>
            <a:ext cx="4807390" cy="2554545"/>
          </a:xfrm>
          <a:prstGeom prst="rect">
            <a:avLst/>
          </a:prstGeom>
          <a:noFill/>
        </p:spPr>
        <p:txBody>
          <a:bodyPr wrap="square" lIns="91440" tIns="45720" rIns="91440" bIns="45720">
            <a:spAutoFit/>
          </a:bodyPr>
          <a:lstStyle/>
          <a:p>
            <a:pPr algn="ctr"/>
            <a:r>
              <a:rPr lang="en-US"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14% of respondents rank Experience of Other Farmers as their most trusted source </a:t>
            </a:r>
          </a:p>
          <a:p>
            <a:pPr algn="ctr"/>
            <a:r>
              <a:rPr lang="en-US"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of agronomic information</a:t>
            </a:r>
            <a:endParaRPr lang="en-US"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807118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719" y="681996"/>
            <a:ext cx="10515600" cy="1325563"/>
          </a:xfrm>
        </p:spPr>
        <p:txBody>
          <a:bodyPr>
            <a:normAutofit fontScale="90000"/>
          </a:bodyPr>
          <a:lstStyle/>
          <a:p>
            <a:r>
              <a:rPr lang="en-US" dirty="0"/>
              <a:t>Q1. Farmers have many sources of wheat agronomic information. As a farmer, how do you know the information is credible? </a:t>
            </a:r>
            <a:r>
              <a:rPr lang="en-US" dirty="0" smtClean="0"/>
              <a:t> </a:t>
            </a:r>
            <a:br>
              <a:rPr lang="en-US" dirty="0" smtClean="0"/>
            </a:br>
            <a:r>
              <a:rPr lang="en-US" dirty="0" smtClean="0"/>
              <a:t>Ranked as 1 </a:t>
            </a:r>
            <a:r>
              <a:rPr lang="en-US" dirty="0"/>
              <a:t>= most trusted; and 5 = least </a:t>
            </a:r>
            <a:r>
              <a:rPr lang="en-US" dirty="0" smtClean="0"/>
              <a:t>trusted</a:t>
            </a:r>
            <a:endParaRPr lang="en-US" dirty="0"/>
          </a:p>
        </p:txBody>
      </p:sp>
      <p:sp>
        <p:nvSpPr>
          <p:cNvPr id="5" name="TextBox 4"/>
          <p:cNvSpPr txBox="1"/>
          <p:nvPr/>
        </p:nvSpPr>
        <p:spPr>
          <a:xfrm>
            <a:off x="2498756" y="6427960"/>
            <a:ext cx="8331574" cy="369332"/>
          </a:xfrm>
          <a:prstGeom prst="rect">
            <a:avLst/>
          </a:prstGeom>
          <a:noFill/>
        </p:spPr>
        <p:txBody>
          <a:bodyPr wrap="square" rtlCol="0">
            <a:spAutoFit/>
          </a:bodyPr>
          <a:lstStyle/>
          <a:p>
            <a:r>
              <a:rPr lang="en-US" dirty="0" smtClean="0"/>
              <a:t>MOST TRUSTED						    LEAST TRUSTED</a:t>
            </a:r>
            <a:endParaRPr lang="en-US" dirty="0"/>
          </a:p>
        </p:txBody>
      </p:sp>
      <p:pic>
        <p:nvPicPr>
          <p:cNvPr id="4" name="Picture 3"/>
          <p:cNvPicPr>
            <a:picLocks noChangeAspect="1"/>
          </p:cNvPicPr>
          <p:nvPr/>
        </p:nvPicPr>
        <p:blipFill rotWithShape="1">
          <a:blip r:embed="rId2"/>
          <a:srcRect t="3126" b="3540"/>
          <a:stretch/>
        </p:blipFill>
        <p:spPr>
          <a:xfrm>
            <a:off x="1394234" y="2797521"/>
            <a:ext cx="9515192" cy="3675707"/>
          </a:xfrm>
          <a:prstGeom prst="rect">
            <a:avLst/>
          </a:prstGeom>
        </p:spPr>
      </p:pic>
      <p:sp>
        <p:nvSpPr>
          <p:cNvPr id="6" name="Rectangle 5"/>
          <p:cNvSpPr/>
          <p:nvPr/>
        </p:nvSpPr>
        <p:spPr>
          <a:xfrm>
            <a:off x="7260880" y="3127507"/>
            <a:ext cx="4807390" cy="2554545"/>
          </a:xfrm>
          <a:prstGeom prst="rect">
            <a:avLst/>
          </a:prstGeom>
          <a:noFill/>
        </p:spPr>
        <p:txBody>
          <a:bodyPr wrap="square" lIns="91440" tIns="45720" rIns="91440" bIns="45720">
            <a:spAutoFit/>
          </a:bodyPr>
          <a:lstStyle/>
          <a:p>
            <a:pPr algn="ctr"/>
            <a:r>
              <a:rPr lang="en-US"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16% of respondents rank Private </a:t>
            </a:r>
            <a:r>
              <a:rPr lang="en-US"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Research Agronomy Providers a</a:t>
            </a:r>
            <a:r>
              <a:rPr lang="en-US"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 their most trusted source </a:t>
            </a:r>
          </a:p>
          <a:p>
            <a:pPr algn="ctr"/>
            <a:r>
              <a:rPr lang="en-US"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of agronomic information</a:t>
            </a:r>
            <a:endParaRPr lang="en-US"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8883948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719" y="681996"/>
            <a:ext cx="10515600" cy="1325563"/>
          </a:xfrm>
        </p:spPr>
        <p:txBody>
          <a:bodyPr>
            <a:normAutofit fontScale="90000"/>
          </a:bodyPr>
          <a:lstStyle/>
          <a:p>
            <a:r>
              <a:rPr lang="en-US" dirty="0"/>
              <a:t>Q1. Farmers have many sources of wheat agronomic information. As a farmer, how do you know the information is credible? </a:t>
            </a:r>
            <a:r>
              <a:rPr lang="en-US" dirty="0" smtClean="0"/>
              <a:t> </a:t>
            </a:r>
            <a:br>
              <a:rPr lang="en-US" dirty="0" smtClean="0"/>
            </a:br>
            <a:r>
              <a:rPr lang="en-US" dirty="0" smtClean="0"/>
              <a:t>Ranked as 1 </a:t>
            </a:r>
            <a:r>
              <a:rPr lang="en-US" dirty="0"/>
              <a:t>= most trusted; and 5 = least </a:t>
            </a:r>
            <a:r>
              <a:rPr lang="en-US" dirty="0" smtClean="0"/>
              <a:t>trusted</a:t>
            </a:r>
            <a:endParaRPr lang="en-US" dirty="0"/>
          </a:p>
        </p:txBody>
      </p:sp>
      <p:sp>
        <p:nvSpPr>
          <p:cNvPr id="5" name="TextBox 4"/>
          <p:cNvSpPr txBox="1"/>
          <p:nvPr/>
        </p:nvSpPr>
        <p:spPr>
          <a:xfrm>
            <a:off x="2498756" y="6427960"/>
            <a:ext cx="8331574" cy="369332"/>
          </a:xfrm>
          <a:prstGeom prst="rect">
            <a:avLst/>
          </a:prstGeom>
          <a:noFill/>
        </p:spPr>
        <p:txBody>
          <a:bodyPr wrap="square" rtlCol="0">
            <a:spAutoFit/>
          </a:bodyPr>
          <a:lstStyle/>
          <a:p>
            <a:r>
              <a:rPr lang="en-US" dirty="0" smtClean="0"/>
              <a:t>MOST TRUSTED						    LEAST TRUSTED</a:t>
            </a:r>
            <a:endParaRPr lang="en-US" dirty="0"/>
          </a:p>
        </p:txBody>
      </p:sp>
      <p:pic>
        <p:nvPicPr>
          <p:cNvPr id="3" name="Picture 2"/>
          <p:cNvPicPr>
            <a:picLocks noChangeAspect="1"/>
          </p:cNvPicPr>
          <p:nvPr/>
        </p:nvPicPr>
        <p:blipFill rotWithShape="1">
          <a:blip r:embed="rId2"/>
          <a:srcRect t="4209" b="7176"/>
          <a:stretch/>
        </p:blipFill>
        <p:spPr>
          <a:xfrm>
            <a:off x="1358471" y="2806573"/>
            <a:ext cx="9471859" cy="3621387"/>
          </a:xfrm>
          <a:prstGeom prst="rect">
            <a:avLst/>
          </a:prstGeom>
        </p:spPr>
      </p:pic>
      <p:sp>
        <p:nvSpPr>
          <p:cNvPr id="6" name="Rectangle 5"/>
          <p:cNvSpPr/>
          <p:nvPr/>
        </p:nvSpPr>
        <p:spPr>
          <a:xfrm>
            <a:off x="6980223" y="2674833"/>
            <a:ext cx="4807390" cy="2062103"/>
          </a:xfrm>
          <a:prstGeom prst="rect">
            <a:avLst/>
          </a:prstGeom>
          <a:noFill/>
        </p:spPr>
        <p:txBody>
          <a:bodyPr wrap="square" lIns="91440" tIns="45720" rIns="91440" bIns="45720">
            <a:spAutoFit/>
          </a:bodyPr>
          <a:lstStyle/>
          <a:p>
            <a:pPr algn="ctr"/>
            <a:r>
              <a:rPr lang="en-US"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Only 1% of respondents rank Social Media </a:t>
            </a:r>
            <a:r>
              <a:rPr lang="en-US"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a:t>
            </a:r>
            <a:r>
              <a:rPr lang="en-US"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 their most trusted source </a:t>
            </a:r>
          </a:p>
          <a:p>
            <a:pPr algn="ctr"/>
            <a:r>
              <a:rPr lang="en-US"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of agronomic information</a:t>
            </a:r>
            <a:endParaRPr lang="en-US"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386368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719" y="681996"/>
            <a:ext cx="10515600" cy="1325563"/>
          </a:xfrm>
        </p:spPr>
        <p:txBody>
          <a:bodyPr>
            <a:normAutofit fontScale="90000"/>
          </a:bodyPr>
          <a:lstStyle/>
          <a:p>
            <a:r>
              <a:rPr lang="en-US" dirty="0"/>
              <a:t>Q1. Farmers have many sources of wheat agronomic information. As a farmer, how do you know the information is credible? </a:t>
            </a:r>
            <a:r>
              <a:rPr lang="en-US" dirty="0" smtClean="0"/>
              <a:t> </a:t>
            </a:r>
            <a:br>
              <a:rPr lang="en-US" dirty="0" smtClean="0"/>
            </a:br>
            <a:r>
              <a:rPr lang="en-US" dirty="0" smtClean="0"/>
              <a:t>Ranked as 1 </a:t>
            </a:r>
            <a:r>
              <a:rPr lang="en-US" dirty="0"/>
              <a:t>= most trusted; and 5 = least </a:t>
            </a:r>
            <a:r>
              <a:rPr lang="en-US" dirty="0" smtClean="0"/>
              <a:t>trusted</a:t>
            </a:r>
            <a:endParaRPr lang="en-US" dirty="0"/>
          </a:p>
        </p:txBody>
      </p:sp>
      <p:sp>
        <p:nvSpPr>
          <p:cNvPr id="5" name="TextBox 4"/>
          <p:cNvSpPr txBox="1"/>
          <p:nvPr/>
        </p:nvSpPr>
        <p:spPr>
          <a:xfrm>
            <a:off x="2498756" y="6427960"/>
            <a:ext cx="8331574" cy="369332"/>
          </a:xfrm>
          <a:prstGeom prst="rect">
            <a:avLst/>
          </a:prstGeom>
          <a:noFill/>
        </p:spPr>
        <p:txBody>
          <a:bodyPr wrap="square" rtlCol="0">
            <a:spAutoFit/>
          </a:bodyPr>
          <a:lstStyle/>
          <a:p>
            <a:r>
              <a:rPr lang="en-US" dirty="0" smtClean="0"/>
              <a:t>MOST TRUSTED						    LEAST TRUSTED</a:t>
            </a:r>
            <a:endParaRPr lang="en-US" dirty="0"/>
          </a:p>
        </p:txBody>
      </p:sp>
      <p:pic>
        <p:nvPicPr>
          <p:cNvPr id="4" name="Picture 3"/>
          <p:cNvPicPr>
            <a:picLocks noChangeAspect="1"/>
          </p:cNvPicPr>
          <p:nvPr/>
        </p:nvPicPr>
        <p:blipFill rotWithShape="1">
          <a:blip r:embed="rId2"/>
          <a:srcRect t="5815" b="4507"/>
          <a:stretch/>
        </p:blipFill>
        <p:spPr>
          <a:xfrm>
            <a:off x="1309182" y="2743199"/>
            <a:ext cx="9521148" cy="3567067"/>
          </a:xfrm>
          <a:prstGeom prst="rect">
            <a:avLst/>
          </a:prstGeom>
        </p:spPr>
      </p:pic>
      <p:sp>
        <p:nvSpPr>
          <p:cNvPr id="6" name="Rectangle 5"/>
          <p:cNvSpPr/>
          <p:nvPr/>
        </p:nvSpPr>
        <p:spPr>
          <a:xfrm>
            <a:off x="6980223" y="2674833"/>
            <a:ext cx="4807390" cy="2062103"/>
          </a:xfrm>
          <a:prstGeom prst="rect">
            <a:avLst/>
          </a:prstGeom>
          <a:noFill/>
        </p:spPr>
        <p:txBody>
          <a:bodyPr wrap="square" lIns="91440" tIns="45720" rIns="91440" bIns="45720">
            <a:spAutoFit/>
          </a:bodyPr>
          <a:lstStyle/>
          <a:p>
            <a:pPr algn="ctr"/>
            <a:r>
              <a:rPr lang="en-US"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11% of respondents rank Farmer Organizations </a:t>
            </a:r>
            <a:r>
              <a:rPr lang="en-US"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a:t>
            </a:r>
            <a:r>
              <a:rPr lang="en-US"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 their most trusted source </a:t>
            </a:r>
          </a:p>
          <a:p>
            <a:pPr algn="ctr"/>
            <a:r>
              <a:rPr lang="en-US"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of agronomic information</a:t>
            </a:r>
            <a:endParaRPr lang="en-US"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904568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21806" y="2674833"/>
            <a:ext cx="9508524" cy="3659073"/>
          </a:xfrm>
          <a:prstGeom prst="rect">
            <a:avLst/>
          </a:prstGeom>
        </p:spPr>
      </p:pic>
      <p:sp>
        <p:nvSpPr>
          <p:cNvPr id="2" name="Title 1"/>
          <p:cNvSpPr>
            <a:spLocks noGrp="1"/>
          </p:cNvSpPr>
          <p:nvPr>
            <p:ph type="title"/>
          </p:nvPr>
        </p:nvSpPr>
        <p:spPr>
          <a:xfrm>
            <a:off x="756719" y="681996"/>
            <a:ext cx="10515600" cy="1325563"/>
          </a:xfrm>
        </p:spPr>
        <p:txBody>
          <a:bodyPr>
            <a:normAutofit fontScale="90000"/>
          </a:bodyPr>
          <a:lstStyle/>
          <a:p>
            <a:r>
              <a:rPr lang="en-US" dirty="0"/>
              <a:t>Q1. Farmers have many sources of wheat agronomic information. As a farmer, how do you know the information is credible? </a:t>
            </a:r>
            <a:r>
              <a:rPr lang="en-US" dirty="0" smtClean="0"/>
              <a:t> </a:t>
            </a:r>
            <a:br>
              <a:rPr lang="en-US" dirty="0" smtClean="0"/>
            </a:br>
            <a:r>
              <a:rPr lang="en-US" dirty="0" smtClean="0"/>
              <a:t>Ranked as 1 </a:t>
            </a:r>
            <a:r>
              <a:rPr lang="en-US" dirty="0"/>
              <a:t>= most trusted; and 5 = least </a:t>
            </a:r>
            <a:r>
              <a:rPr lang="en-US" dirty="0" smtClean="0"/>
              <a:t>trusted</a:t>
            </a:r>
            <a:endParaRPr lang="en-US" dirty="0"/>
          </a:p>
        </p:txBody>
      </p:sp>
      <p:sp>
        <p:nvSpPr>
          <p:cNvPr id="5" name="TextBox 4"/>
          <p:cNvSpPr txBox="1"/>
          <p:nvPr/>
        </p:nvSpPr>
        <p:spPr>
          <a:xfrm>
            <a:off x="2498756" y="6427960"/>
            <a:ext cx="8331574" cy="369332"/>
          </a:xfrm>
          <a:prstGeom prst="rect">
            <a:avLst/>
          </a:prstGeom>
          <a:noFill/>
        </p:spPr>
        <p:txBody>
          <a:bodyPr wrap="square" rtlCol="0">
            <a:spAutoFit/>
          </a:bodyPr>
          <a:lstStyle/>
          <a:p>
            <a:r>
              <a:rPr lang="en-US" dirty="0" smtClean="0"/>
              <a:t>MOST TRUSTED						    LEAST TRUSTED</a:t>
            </a:r>
            <a:endParaRPr lang="en-US" dirty="0"/>
          </a:p>
        </p:txBody>
      </p:sp>
      <p:sp>
        <p:nvSpPr>
          <p:cNvPr id="6" name="Rectangle 5"/>
          <p:cNvSpPr/>
          <p:nvPr/>
        </p:nvSpPr>
        <p:spPr>
          <a:xfrm>
            <a:off x="6980223" y="2674833"/>
            <a:ext cx="4807390" cy="2062103"/>
          </a:xfrm>
          <a:prstGeom prst="rect">
            <a:avLst/>
          </a:prstGeom>
          <a:noFill/>
        </p:spPr>
        <p:txBody>
          <a:bodyPr wrap="square" lIns="91440" tIns="45720" rIns="91440" bIns="45720">
            <a:spAutoFit/>
          </a:bodyPr>
          <a:lstStyle/>
          <a:p>
            <a:pPr algn="ctr"/>
            <a:r>
              <a:rPr lang="en-US"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 of respondents rank Agribusiness </a:t>
            </a:r>
            <a:r>
              <a:rPr lang="en-US"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a:t>
            </a:r>
            <a:r>
              <a:rPr lang="en-US"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 their most trusted source </a:t>
            </a:r>
          </a:p>
          <a:p>
            <a:pPr algn="ctr"/>
            <a:r>
              <a:rPr lang="en-US"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of agronomic information</a:t>
            </a:r>
            <a:endParaRPr lang="en-US"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157702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01603" y="2674833"/>
            <a:ext cx="9528727" cy="3793728"/>
          </a:xfrm>
          <a:prstGeom prst="rect">
            <a:avLst/>
          </a:prstGeom>
        </p:spPr>
      </p:pic>
      <p:sp>
        <p:nvSpPr>
          <p:cNvPr id="2" name="Title 1"/>
          <p:cNvSpPr>
            <a:spLocks noGrp="1"/>
          </p:cNvSpPr>
          <p:nvPr>
            <p:ph type="title"/>
          </p:nvPr>
        </p:nvSpPr>
        <p:spPr>
          <a:xfrm>
            <a:off x="756719" y="681996"/>
            <a:ext cx="10515600" cy="1325563"/>
          </a:xfrm>
        </p:spPr>
        <p:txBody>
          <a:bodyPr>
            <a:normAutofit fontScale="90000"/>
          </a:bodyPr>
          <a:lstStyle/>
          <a:p>
            <a:r>
              <a:rPr lang="en-US" dirty="0"/>
              <a:t>Q1. Farmers have many sources of wheat agronomic information. As a farmer, how do you know the information is credible? </a:t>
            </a:r>
            <a:r>
              <a:rPr lang="en-US" dirty="0" smtClean="0"/>
              <a:t> </a:t>
            </a:r>
            <a:br>
              <a:rPr lang="en-US" dirty="0" smtClean="0"/>
            </a:br>
            <a:r>
              <a:rPr lang="en-US" dirty="0" smtClean="0"/>
              <a:t>Ranked as 1 </a:t>
            </a:r>
            <a:r>
              <a:rPr lang="en-US" dirty="0"/>
              <a:t>= most trusted; and 5 = least </a:t>
            </a:r>
            <a:r>
              <a:rPr lang="en-US" dirty="0" smtClean="0"/>
              <a:t>trusted</a:t>
            </a:r>
            <a:endParaRPr lang="en-US" dirty="0"/>
          </a:p>
        </p:txBody>
      </p:sp>
      <p:sp>
        <p:nvSpPr>
          <p:cNvPr id="5" name="TextBox 4"/>
          <p:cNvSpPr txBox="1"/>
          <p:nvPr/>
        </p:nvSpPr>
        <p:spPr>
          <a:xfrm>
            <a:off x="2498756" y="6427960"/>
            <a:ext cx="8331574" cy="369332"/>
          </a:xfrm>
          <a:prstGeom prst="rect">
            <a:avLst/>
          </a:prstGeom>
          <a:noFill/>
        </p:spPr>
        <p:txBody>
          <a:bodyPr wrap="square" rtlCol="0">
            <a:spAutoFit/>
          </a:bodyPr>
          <a:lstStyle/>
          <a:p>
            <a:r>
              <a:rPr lang="en-US" dirty="0" smtClean="0"/>
              <a:t>MOST TRUSTED						    LEAST TRUSTED</a:t>
            </a:r>
            <a:endParaRPr lang="en-US" dirty="0"/>
          </a:p>
        </p:txBody>
      </p:sp>
      <p:sp>
        <p:nvSpPr>
          <p:cNvPr id="6" name="Rectangle 5"/>
          <p:cNvSpPr/>
          <p:nvPr/>
        </p:nvSpPr>
        <p:spPr>
          <a:xfrm>
            <a:off x="6980223" y="2674833"/>
            <a:ext cx="4807390" cy="2062103"/>
          </a:xfrm>
          <a:prstGeom prst="rect">
            <a:avLst/>
          </a:prstGeom>
          <a:noFill/>
        </p:spPr>
        <p:txBody>
          <a:bodyPr wrap="square" lIns="91440" tIns="45720" rIns="91440" bIns="45720">
            <a:spAutoFit/>
          </a:bodyPr>
          <a:lstStyle/>
          <a:p>
            <a:pPr algn="ctr"/>
            <a:r>
              <a:rPr lang="en-US"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 of respondents rank Farm Press </a:t>
            </a:r>
            <a:r>
              <a:rPr lang="en-US"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a:t>
            </a:r>
            <a:r>
              <a:rPr lang="en-US"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 their most trusted source </a:t>
            </a:r>
          </a:p>
          <a:p>
            <a:pPr algn="ctr"/>
            <a:r>
              <a:rPr lang="en-US"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of agronomic information</a:t>
            </a:r>
            <a:endParaRPr lang="en-US"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4280220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56496" y="2963977"/>
            <a:ext cx="8772272" cy="3463983"/>
          </a:xfrm>
          <a:prstGeom prst="rect">
            <a:avLst/>
          </a:prstGeom>
        </p:spPr>
      </p:pic>
      <p:sp>
        <p:nvSpPr>
          <p:cNvPr id="2" name="Title 1"/>
          <p:cNvSpPr>
            <a:spLocks noGrp="1"/>
          </p:cNvSpPr>
          <p:nvPr>
            <p:ph type="title"/>
          </p:nvPr>
        </p:nvSpPr>
        <p:spPr>
          <a:xfrm>
            <a:off x="756719" y="681996"/>
            <a:ext cx="10515600" cy="1325563"/>
          </a:xfrm>
        </p:spPr>
        <p:txBody>
          <a:bodyPr>
            <a:normAutofit fontScale="90000"/>
          </a:bodyPr>
          <a:lstStyle/>
          <a:p>
            <a:r>
              <a:rPr lang="en-US" dirty="0"/>
              <a:t>Q1. Farmers have many sources of wheat agronomic information. As a farmer, how do you know the information is credible? </a:t>
            </a:r>
            <a:r>
              <a:rPr lang="en-US" dirty="0" smtClean="0"/>
              <a:t> </a:t>
            </a:r>
            <a:br>
              <a:rPr lang="en-US" dirty="0" smtClean="0"/>
            </a:br>
            <a:r>
              <a:rPr lang="en-US" dirty="0" smtClean="0"/>
              <a:t>Ranked as 1 </a:t>
            </a:r>
            <a:r>
              <a:rPr lang="en-US" dirty="0"/>
              <a:t>= most trusted; and 5 = least </a:t>
            </a:r>
            <a:r>
              <a:rPr lang="en-US" dirty="0" smtClean="0"/>
              <a:t>trusted</a:t>
            </a:r>
            <a:endParaRPr lang="en-US" dirty="0"/>
          </a:p>
        </p:txBody>
      </p:sp>
      <p:sp>
        <p:nvSpPr>
          <p:cNvPr id="5" name="TextBox 4"/>
          <p:cNvSpPr txBox="1"/>
          <p:nvPr/>
        </p:nvSpPr>
        <p:spPr>
          <a:xfrm>
            <a:off x="2498756" y="6427960"/>
            <a:ext cx="8331574" cy="369332"/>
          </a:xfrm>
          <a:prstGeom prst="rect">
            <a:avLst/>
          </a:prstGeom>
          <a:noFill/>
        </p:spPr>
        <p:txBody>
          <a:bodyPr wrap="square" rtlCol="0">
            <a:spAutoFit/>
          </a:bodyPr>
          <a:lstStyle/>
          <a:p>
            <a:r>
              <a:rPr lang="en-US" dirty="0" smtClean="0"/>
              <a:t>MOST TRUSTED						    LEAST TRUSTED</a:t>
            </a:r>
            <a:endParaRPr lang="en-US" dirty="0"/>
          </a:p>
        </p:txBody>
      </p:sp>
      <p:sp>
        <p:nvSpPr>
          <p:cNvPr id="6" name="Rectangle 5"/>
          <p:cNvSpPr/>
          <p:nvPr/>
        </p:nvSpPr>
        <p:spPr>
          <a:xfrm>
            <a:off x="4200807" y="3409439"/>
            <a:ext cx="7641126" cy="2062103"/>
          </a:xfrm>
          <a:prstGeom prst="rect">
            <a:avLst/>
          </a:prstGeom>
          <a:noFill/>
        </p:spPr>
        <p:txBody>
          <a:bodyPr wrap="square" lIns="91440" tIns="45720" rIns="91440" bIns="45720">
            <a:spAutoFit/>
          </a:bodyPr>
          <a:lstStyle/>
          <a:p>
            <a:pPr algn="ctr"/>
            <a:r>
              <a:rPr lang="en-US"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51% of respondents rank </a:t>
            </a:r>
            <a:r>
              <a:rPr lang="en-US"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Testing of Agronomic Practices on their own farm a</a:t>
            </a:r>
            <a:r>
              <a:rPr lang="en-US"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 their most trusted source of agronomic information</a:t>
            </a:r>
            <a:endParaRPr lang="en-US"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508438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76127" y="2756673"/>
            <a:ext cx="9379389" cy="3671288"/>
          </a:xfrm>
          <a:prstGeom prst="rect">
            <a:avLst/>
          </a:prstGeom>
        </p:spPr>
      </p:pic>
      <p:sp>
        <p:nvSpPr>
          <p:cNvPr id="2" name="Title 1"/>
          <p:cNvSpPr>
            <a:spLocks noGrp="1"/>
          </p:cNvSpPr>
          <p:nvPr>
            <p:ph type="title"/>
          </p:nvPr>
        </p:nvSpPr>
        <p:spPr>
          <a:xfrm>
            <a:off x="756719" y="681996"/>
            <a:ext cx="10515600" cy="1325563"/>
          </a:xfrm>
        </p:spPr>
        <p:txBody>
          <a:bodyPr>
            <a:normAutofit fontScale="90000"/>
          </a:bodyPr>
          <a:lstStyle/>
          <a:p>
            <a:r>
              <a:rPr lang="en-US" dirty="0"/>
              <a:t>Q1. Farmers have many sources of wheat agronomic information. As a farmer, how do you know the information is credible? </a:t>
            </a:r>
            <a:r>
              <a:rPr lang="en-US" dirty="0" smtClean="0"/>
              <a:t> </a:t>
            </a:r>
            <a:br>
              <a:rPr lang="en-US" dirty="0" smtClean="0"/>
            </a:br>
            <a:r>
              <a:rPr lang="en-US" dirty="0" smtClean="0"/>
              <a:t>Ranked as 1 </a:t>
            </a:r>
            <a:r>
              <a:rPr lang="en-US" dirty="0"/>
              <a:t>= most trusted; and 5 = least </a:t>
            </a:r>
            <a:r>
              <a:rPr lang="en-US" dirty="0" smtClean="0"/>
              <a:t>trusted</a:t>
            </a:r>
            <a:endParaRPr lang="en-US" dirty="0"/>
          </a:p>
        </p:txBody>
      </p:sp>
      <p:sp>
        <p:nvSpPr>
          <p:cNvPr id="5" name="TextBox 4"/>
          <p:cNvSpPr txBox="1"/>
          <p:nvPr/>
        </p:nvSpPr>
        <p:spPr>
          <a:xfrm>
            <a:off x="2498756" y="6427960"/>
            <a:ext cx="8331574" cy="369332"/>
          </a:xfrm>
          <a:prstGeom prst="rect">
            <a:avLst/>
          </a:prstGeom>
          <a:noFill/>
        </p:spPr>
        <p:txBody>
          <a:bodyPr wrap="square" rtlCol="0">
            <a:spAutoFit/>
          </a:bodyPr>
          <a:lstStyle/>
          <a:p>
            <a:r>
              <a:rPr lang="en-US" dirty="0" smtClean="0"/>
              <a:t>MOST TRUSTED						    LEAST TRUSTED</a:t>
            </a:r>
            <a:endParaRPr lang="en-US" dirty="0"/>
          </a:p>
        </p:txBody>
      </p:sp>
      <p:sp>
        <p:nvSpPr>
          <p:cNvPr id="6" name="Rectangle 5"/>
          <p:cNvSpPr/>
          <p:nvPr/>
        </p:nvSpPr>
        <p:spPr>
          <a:xfrm>
            <a:off x="5033727" y="3409439"/>
            <a:ext cx="6808206" cy="2062103"/>
          </a:xfrm>
          <a:prstGeom prst="rect">
            <a:avLst/>
          </a:prstGeom>
          <a:noFill/>
        </p:spPr>
        <p:txBody>
          <a:bodyPr wrap="square" lIns="91440" tIns="45720" rIns="91440" bIns="45720">
            <a:spAutoFit/>
          </a:bodyPr>
          <a:lstStyle/>
          <a:p>
            <a:pPr algn="ctr"/>
            <a:r>
              <a:rPr lang="en-US"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39</a:t>
            </a:r>
            <a:r>
              <a:rPr lang="en-US"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of respondents rank </a:t>
            </a:r>
            <a:r>
              <a:rPr lang="en-US" sz="32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Peer Reviewed Scientific Papers a</a:t>
            </a:r>
            <a:r>
              <a:rPr lang="en-US"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 their most trusted source of agronomic information</a:t>
            </a:r>
            <a:endParaRPr lang="en-US"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3984078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Trusted Sources</a:t>
            </a:r>
            <a:endParaRPr lang="en-US" dirty="0"/>
          </a:p>
        </p:txBody>
      </p:sp>
      <p:sp>
        <p:nvSpPr>
          <p:cNvPr id="3" name="Content Placeholder 2"/>
          <p:cNvSpPr>
            <a:spLocks noGrp="1"/>
          </p:cNvSpPr>
          <p:nvPr>
            <p:ph idx="1"/>
          </p:nvPr>
        </p:nvSpPr>
        <p:spPr/>
        <p:txBody>
          <a:bodyPr/>
          <a:lstStyle/>
          <a:p>
            <a:r>
              <a:rPr lang="en-US" dirty="0" smtClean="0">
                <a:solidFill>
                  <a:srgbClr val="00B050"/>
                </a:solidFill>
              </a:rPr>
              <a:t>The most trusted sources of agronomic information are:</a:t>
            </a:r>
          </a:p>
          <a:p>
            <a:pPr lvl="1"/>
            <a:r>
              <a:rPr lang="en-US" dirty="0" smtClean="0">
                <a:solidFill>
                  <a:srgbClr val="00B050"/>
                </a:solidFill>
              </a:rPr>
              <a:t>Government/University Extension Staff and On-Farm Testing of Agronomic Practices Conducted on Farm</a:t>
            </a:r>
          </a:p>
          <a:p>
            <a:r>
              <a:rPr lang="en-US" dirty="0" smtClean="0">
                <a:solidFill>
                  <a:srgbClr val="FF0000"/>
                </a:solidFill>
              </a:rPr>
              <a:t>The least trusted sources of information are:</a:t>
            </a:r>
          </a:p>
          <a:p>
            <a:pPr lvl="1"/>
            <a:r>
              <a:rPr lang="en-US" dirty="0" smtClean="0">
                <a:solidFill>
                  <a:srgbClr val="FF0000"/>
                </a:solidFill>
              </a:rPr>
              <a:t>Social Media, Agribusiness Companies, Private Retailers, Farm Press</a:t>
            </a:r>
          </a:p>
          <a:p>
            <a:endParaRPr lang="en-US" dirty="0"/>
          </a:p>
          <a:p>
            <a:r>
              <a:rPr lang="en-US" dirty="0" smtClean="0"/>
              <a:t>Surprisingly Farm Organizations and Independent Crop Advisors/Private Consultants were not a “most trusted” source of information</a:t>
            </a:r>
            <a:endParaRPr lang="en-US" dirty="0"/>
          </a:p>
        </p:txBody>
      </p:sp>
    </p:spTree>
    <p:extLst>
      <p:ext uri="{BB962C8B-B14F-4D97-AF65-F5344CB8AC3E}">
        <p14:creationId xmlns:p14="http://schemas.microsoft.com/office/powerpoint/2010/main" val="12832417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Sources of Trusted Information Were:</a:t>
            </a:r>
            <a:endParaRPr lang="en-US" dirty="0"/>
          </a:p>
        </p:txBody>
      </p:sp>
      <p:sp>
        <p:nvSpPr>
          <p:cNvPr id="3" name="Content Placeholder 2"/>
          <p:cNvSpPr>
            <a:spLocks noGrp="1"/>
          </p:cNvSpPr>
          <p:nvPr>
            <p:ph idx="1"/>
          </p:nvPr>
        </p:nvSpPr>
        <p:spPr/>
        <p:txBody>
          <a:bodyPr/>
          <a:lstStyle/>
          <a:p>
            <a:r>
              <a:rPr lang="en-US" dirty="0" smtClean="0"/>
              <a:t>Other farmer test plots</a:t>
            </a:r>
          </a:p>
          <a:p>
            <a:r>
              <a:rPr lang="en-US" dirty="0" smtClean="0"/>
              <a:t>Local research associations</a:t>
            </a:r>
          </a:p>
          <a:p>
            <a:r>
              <a:rPr lang="en-US" dirty="0" smtClean="0"/>
              <a:t>Certified crop advisors</a:t>
            </a:r>
          </a:p>
          <a:p>
            <a:r>
              <a:rPr lang="en-US" dirty="0" smtClean="0"/>
              <a:t>OMAF – quality and unbiased work</a:t>
            </a:r>
          </a:p>
          <a:p>
            <a:r>
              <a:rPr lang="en-US" dirty="0" smtClean="0"/>
              <a:t>On Farm Well Designed Research – NOT demos</a:t>
            </a:r>
          </a:p>
          <a:p>
            <a:pPr marL="0" indent="0">
              <a:buNone/>
            </a:pPr>
            <a:r>
              <a:rPr lang="en-US" dirty="0" smtClean="0"/>
              <a:t>(Note: References to specific individuals were not included)</a:t>
            </a:r>
          </a:p>
          <a:p>
            <a:endParaRPr lang="en-US" dirty="0"/>
          </a:p>
        </p:txBody>
      </p:sp>
    </p:spTree>
    <p:extLst>
      <p:ext uri="{BB962C8B-B14F-4D97-AF65-F5344CB8AC3E}">
        <p14:creationId xmlns:p14="http://schemas.microsoft.com/office/powerpoint/2010/main" val="2099250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Survey Background Information</a:t>
            </a:r>
            <a:endParaRPr lang="en-US" dirty="0"/>
          </a:p>
        </p:txBody>
      </p:sp>
      <p:sp>
        <p:nvSpPr>
          <p:cNvPr id="3" name="Content Placeholder 2"/>
          <p:cNvSpPr>
            <a:spLocks noGrp="1"/>
          </p:cNvSpPr>
          <p:nvPr>
            <p:ph idx="1"/>
          </p:nvPr>
        </p:nvSpPr>
        <p:spPr>
          <a:xfrm>
            <a:off x="838200" y="1690688"/>
            <a:ext cx="10515600" cy="4486275"/>
          </a:xfrm>
        </p:spPr>
        <p:txBody>
          <a:bodyPr>
            <a:normAutofit fontScale="92500" lnSpcReduction="10000"/>
          </a:bodyPr>
          <a:lstStyle/>
          <a:p>
            <a:pPr marL="0" indent="0">
              <a:buNone/>
            </a:pPr>
            <a:r>
              <a:rPr lang="en-US" dirty="0" smtClean="0"/>
              <a:t>GOAL </a:t>
            </a:r>
            <a:r>
              <a:rPr lang="en-US" dirty="0"/>
              <a:t>4.1 : Better understand how knowledge mobilization and transfer systems can be adapted to meet regional needs in a digital world.</a:t>
            </a:r>
          </a:p>
          <a:p>
            <a:pPr marL="0" indent="0">
              <a:buNone/>
            </a:pPr>
            <a:endParaRPr lang="en-US" dirty="0"/>
          </a:p>
          <a:p>
            <a:pPr marL="0" indent="0">
              <a:buNone/>
            </a:pPr>
            <a:r>
              <a:rPr lang="en-US" dirty="0"/>
              <a:t>ACTION: Conduct a GROWER survey of what knowledge transfer tools are working in different jurisdictions.  </a:t>
            </a:r>
          </a:p>
          <a:p>
            <a:pPr marL="0" indent="0">
              <a:buNone/>
            </a:pPr>
            <a:endParaRPr lang="en-US" dirty="0" smtClean="0"/>
          </a:p>
          <a:p>
            <a:pPr marL="0" indent="0">
              <a:buNone/>
            </a:pPr>
            <a:r>
              <a:rPr lang="en-US" dirty="0" smtClean="0"/>
              <a:t>Extension </a:t>
            </a:r>
            <a:r>
              <a:rPr lang="en-US" dirty="0"/>
              <a:t>or knowledge transfer is the process of driving practice change using a variety of educational methods and communication tools.  In the United States, extension is within the Land Grant University system. In other countries it resides in state, provincial or federal government, private and non for profit farming system groups, crop advisors, or it may not be formally mandated by any group. </a:t>
            </a:r>
          </a:p>
          <a:p>
            <a:pPr marL="0" indent="0">
              <a:buNone/>
            </a:pPr>
            <a:endParaRPr lang="en-US" dirty="0"/>
          </a:p>
        </p:txBody>
      </p:sp>
    </p:spTree>
    <p:extLst>
      <p:ext uri="{BB962C8B-B14F-4D97-AF65-F5344CB8AC3E}">
        <p14:creationId xmlns:p14="http://schemas.microsoft.com/office/powerpoint/2010/main" val="4162329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Q2. How do you like to receive extension information? Please mark all that apply.</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6869046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759337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Q3. Of the extension delivery methods listed above, what 2 methods do you like the most?</a:t>
            </a:r>
          </a:p>
        </p:txBody>
      </p:sp>
      <p:sp>
        <p:nvSpPr>
          <p:cNvPr id="3" name="Content Placeholder 2"/>
          <p:cNvSpPr>
            <a:spLocks noGrp="1"/>
          </p:cNvSpPr>
          <p:nvPr>
            <p:ph idx="1"/>
          </p:nvPr>
        </p:nvSpPr>
        <p:spPr>
          <a:xfrm>
            <a:off x="838200" y="6138250"/>
            <a:ext cx="10515600" cy="719750"/>
          </a:xfrm>
        </p:spPr>
        <p:txBody>
          <a:bodyPr>
            <a:normAutofit/>
          </a:bodyPr>
          <a:lstStyle/>
          <a:p>
            <a:pPr marL="0" indent="0">
              <a:buNone/>
            </a:pPr>
            <a:r>
              <a:rPr lang="en-US" sz="1800" dirty="0" smtClean="0"/>
              <a:t>Notable comments: Presentations by researchers not salesmen; multi-stakeholder events where famers and researchers can interact; CCAs; websites can be referenced again but can’t beat in person</a:t>
            </a:r>
            <a:endParaRPr lang="en-US" sz="1800" dirty="0"/>
          </a:p>
        </p:txBody>
      </p:sp>
      <p:graphicFrame>
        <p:nvGraphicFramePr>
          <p:cNvPr id="4" name="Chart 3"/>
          <p:cNvGraphicFramePr>
            <a:graphicFrameLocks/>
          </p:cNvGraphicFramePr>
          <p:nvPr>
            <p:extLst>
              <p:ext uri="{D42A27DB-BD31-4B8C-83A1-F6EECF244321}">
                <p14:modId xmlns:p14="http://schemas.microsoft.com/office/powerpoint/2010/main" val="966316390"/>
              </p:ext>
            </p:extLst>
          </p:nvPr>
        </p:nvGraphicFramePr>
        <p:xfrm>
          <a:off x="923453" y="1818969"/>
          <a:ext cx="10185149"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3349781" y="1935240"/>
            <a:ext cx="8161677" cy="2123658"/>
          </a:xfrm>
          <a:prstGeom prst="rect">
            <a:avLst/>
          </a:prstGeom>
          <a:noFill/>
        </p:spPr>
        <p:txBody>
          <a:bodyPr wrap="square" lIns="91440" tIns="45720" rIns="91440" bIns="45720">
            <a:spAutoFit/>
          </a:bodyPr>
          <a:lstStyle/>
          <a:p>
            <a:pPr algn="ctr"/>
            <a:r>
              <a:rPr lang="en-US" sz="4400" b="1" cap="none" spc="0" dirty="0" smtClean="0">
                <a:ln w="22225">
                  <a:solidFill>
                    <a:schemeClr val="accent2"/>
                  </a:solidFill>
                  <a:prstDash val="solid"/>
                </a:ln>
                <a:solidFill>
                  <a:schemeClr val="accent2">
                    <a:lumMod val="40000"/>
                    <a:lumOff val="60000"/>
                  </a:schemeClr>
                </a:solidFill>
                <a:effectLst/>
              </a:rPr>
              <a:t>Crop Walks and Fact Sheets </a:t>
            </a:r>
          </a:p>
          <a:p>
            <a:pPr algn="ctr"/>
            <a:r>
              <a:rPr lang="en-US" sz="4400" b="1" dirty="0" smtClean="0">
                <a:ln w="22225">
                  <a:solidFill>
                    <a:schemeClr val="accent2"/>
                  </a:solidFill>
                  <a:prstDash val="solid"/>
                </a:ln>
                <a:solidFill>
                  <a:schemeClr val="accent2">
                    <a:lumMod val="40000"/>
                    <a:lumOff val="60000"/>
                  </a:schemeClr>
                </a:solidFill>
              </a:rPr>
              <a:t>were the top 2 extension methods </a:t>
            </a:r>
          </a:p>
          <a:p>
            <a:pPr algn="ctr"/>
            <a:r>
              <a:rPr lang="en-US" sz="4400" b="1" dirty="0" smtClean="0">
                <a:ln w="22225">
                  <a:solidFill>
                    <a:schemeClr val="accent2"/>
                  </a:solidFill>
                  <a:prstDash val="solid"/>
                </a:ln>
                <a:solidFill>
                  <a:schemeClr val="accent2">
                    <a:lumMod val="40000"/>
                    <a:lumOff val="60000"/>
                  </a:schemeClr>
                </a:solidFill>
              </a:rPr>
              <a:t>preferred by growers</a:t>
            </a:r>
            <a:endParaRPr lang="en-US" sz="4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7020031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Q4. Do you think incorrect agronomic information is circulated to growers?</a:t>
            </a:r>
          </a:p>
        </p:txBody>
      </p:sp>
      <p:pic>
        <p:nvPicPr>
          <p:cNvPr id="4" name="Picture 3"/>
          <p:cNvPicPr>
            <a:picLocks noChangeAspect="1"/>
          </p:cNvPicPr>
          <p:nvPr/>
        </p:nvPicPr>
        <p:blipFill>
          <a:blip r:embed="rId2"/>
          <a:stretch>
            <a:fillRect/>
          </a:stretch>
        </p:blipFill>
        <p:spPr>
          <a:xfrm>
            <a:off x="1307844" y="1776796"/>
            <a:ext cx="9645379" cy="4252812"/>
          </a:xfrm>
          <a:prstGeom prst="rect">
            <a:avLst/>
          </a:prstGeom>
        </p:spPr>
      </p:pic>
      <p:sp>
        <p:nvSpPr>
          <p:cNvPr id="5" name="TextBox 4"/>
          <p:cNvSpPr txBox="1"/>
          <p:nvPr/>
        </p:nvSpPr>
        <p:spPr>
          <a:xfrm>
            <a:off x="7491443" y="4261767"/>
            <a:ext cx="3461780" cy="1631216"/>
          </a:xfrm>
          <a:prstGeom prst="rect">
            <a:avLst/>
          </a:prstGeom>
          <a:solidFill>
            <a:schemeClr val="accent6"/>
          </a:solidFill>
        </p:spPr>
        <p:txBody>
          <a:bodyPr wrap="square" rtlCol="0">
            <a:spAutoFit/>
          </a:bodyPr>
          <a:lstStyle/>
          <a:p>
            <a:r>
              <a:rPr lang="en-US" sz="2000" b="1" dirty="0" smtClean="0">
                <a:solidFill>
                  <a:schemeClr val="bg1"/>
                </a:solidFill>
              </a:rPr>
              <a:t>85% of survey respondents think incorrect wheat agronomic information is sometimes or often circulated to growers!</a:t>
            </a:r>
            <a:endParaRPr lang="en-US" sz="2000" b="1" dirty="0">
              <a:solidFill>
                <a:schemeClr val="bg1"/>
              </a:solidFill>
            </a:endParaRPr>
          </a:p>
        </p:txBody>
      </p:sp>
    </p:spTree>
    <p:extLst>
      <p:ext uri="{BB962C8B-B14F-4D97-AF65-F5344CB8AC3E}">
        <p14:creationId xmlns:p14="http://schemas.microsoft.com/office/powerpoint/2010/main" val="320034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77775" y="1816333"/>
            <a:ext cx="9168435" cy="4076650"/>
          </a:xfrm>
          <a:prstGeom prst="rect">
            <a:avLst/>
          </a:prstGeom>
        </p:spPr>
      </p:pic>
      <p:sp>
        <p:nvSpPr>
          <p:cNvPr id="2" name="Title 1"/>
          <p:cNvSpPr>
            <a:spLocks noGrp="1"/>
          </p:cNvSpPr>
          <p:nvPr>
            <p:ph type="title"/>
          </p:nvPr>
        </p:nvSpPr>
        <p:spPr/>
        <p:txBody>
          <a:bodyPr/>
          <a:lstStyle/>
          <a:p>
            <a:r>
              <a:rPr lang="en-US" dirty="0"/>
              <a:t>Q5. Do you struggle to determine credible vs. non-credible agronomic information?</a:t>
            </a:r>
          </a:p>
        </p:txBody>
      </p:sp>
      <p:sp>
        <p:nvSpPr>
          <p:cNvPr id="5" name="TextBox 4"/>
          <p:cNvSpPr txBox="1"/>
          <p:nvPr/>
        </p:nvSpPr>
        <p:spPr>
          <a:xfrm>
            <a:off x="7491443" y="4261767"/>
            <a:ext cx="3461780" cy="1631216"/>
          </a:xfrm>
          <a:prstGeom prst="rect">
            <a:avLst/>
          </a:prstGeom>
          <a:solidFill>
            <a:schemeClr val="accent6"/>
          </a:solidFill>
        </p:spPr>
        <p:txBody>
          <a:bodyPr wrap="square" rtlCol="0">
            <a:spAutoFit/>
          </a:bodyPr>
          <a:lstStyle/>
          <a:p>
            <a:r>
              <a:rPr lang="en-US" sz="2000" b="1" dirty="0" smtClean="0">
                <a:solidFill>
                  <a:schemeClr val="bg1"/>
                </a:solidFill>
              </a:rPr>
              <a:t>87% of survey respondents sometimes or often struggle to determine credible vs. non-credible agronomic information.</a:t>
            </a:r>
            <a:endParaRPr lang="en-US" sz="2000" b="1" dirty="0">
              <a:solidFill>
                <a:schemeClr val="bg1"/>
              </a:solidFill>
            </a:endParaRPr>
          </a:p>
        </p:txBody>
      </p:sp>
    </p:spTree>
    <p:extLst>
      <p:ext uri="{BB962C8B-B14F-4D97-AF65-F5344CB8AC3E}">
        <p14:creationId xmlns:p14="http://schemas.microsoft.com/office/powerpoint/2010/main" val="39109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826" y="1016975"/>
            <a:ext cx="10515600" cy="1325563"/>
          </a:xfrm>
        </p:spPr>
        <p:txBody>
          <a:bodyPr>
            <a:normAutofit fontScale="90000"/>
          </a:bodyPr>
          <a:lstStyle/>
          <a:p>
            <a:r>
              <a:rPr lang="en-US" dirty="0"/>
              <a:t>Q6. If wheat agronomic information were branded with a Wheat Initiative Logo (meaning that it has been confirmed by leading and well respected scientists), would this be useful for identifying credible information?</a:t>
            </a:r>
          </a:p>
        </p:txBody>
      </p:sp>
      <p:pic>
        <p:nvPicPr>
          <p:cNvPr id="4" name="Picture 3"/>
          <p:cNvPicPr>
            <a:picLocks noChangeAspect="1"/>
          </p:cNvPicPr>
          <p:nvPr/>
        </p:nvPicPr>
        <p:blipFill>
          <a:blip r:embed="rId2"/>
          <a:stretch>
            <a:fillRect/>
          </a:stretch>
        </p:blipFill>
        <p:spPr>
          <a:xfrm>
            <a:off x="1997829" y="3219648"/>
            <a:ext cx="6804682" cy="3298847"/>
          </a:xfrm>
          <a:prstGeom prst="rect">
            <a:avLst/>
          </a:prstGeom>
        </p:spPr>
      </p:pic>
      <p:sp>
        <p:nvSpPr>
          <p:cNvPr id="5" name="TextBox 4"/>
          <p:cNvSpPr txBox="1"/>
          <p:nvPr/>
        </p:nvSpPr>
        <p:spPr>
          <a:xfrm>
            <a:off x="6844420" y="4887279"/>
            <a:ext cx="4446006" cy="1631216"/>
          </a:xfrm>
          <a:prstGeom prst="rect">
            <a:avLst/>
          </a:prstGeom>
          <a:solidFill>
            <a:schemeClr val="accent6"/>
          </a:solidFill>
        </p:spPr>
        <p:txBody>
          <a:bodyPr wrap="square" rtlCol="0">
            <a:spAutoFit/>
          </a:bodyPr>
          <a:lstStyle/>
          <a:p>
            <a:r>
              <a:rPr lang="en-US" sz="2000" b="1" dirty="0" smtClean="0">
                <a:solidFill>
                  <a:schemeClr val="bg1"/>
                </a:solidFill>
              </a:rPr>
              <a:t>70% of survey respondents indicated information branded with the Wheat Initiative Logo would be helpful in identifying credible agronomic information.</a:t>
            </a:r>
            <a:endParaRPr lang="en-US" sz="2000" b="1" dirty="0">
              <a:solidFill>
                <a:schemeClr val="bg1"/>
              </a:solidFill>
            </a:endParaRPr>
          </a:p>
        </p:txBody>
      </p:sp>
    </p:spTree>
    <p:extLst>
      <p:ext uri="{BB962C8B-B14F-4D97-AF65-F5344CB8AC3E}">
        <p14:creationId xmlns:p14="http://schemas.microsoft.com/office/powerpoint/2010/main" val="427887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Q7. Would you actively seek out agronomic information on a website lead by the Wheat Initiative Agronomic Expert Working Group?</a:t>
            </a:r>
          </a:p>
        </p:txBody>
      </p:sp>
      <p:pic>
        <p:nvPicPr>
          <p:cNvPr id="4" name="Picture 3"/>
          <p:cNvPicPr>
            <a:picLocks noChangeAspect="1"/>
          </p:cNvPicPr>
          <p:nvPr/>
        </p:nvPicPr>
        <p:blipFill>
          <a:blip r:embed="rId2"/>
          <a:stretch>
            <a:fillRect/>
          </a:stretch>
        </p:blipFill>
        <p:spPr>
          <a:xfrm>
            <a:off x="991237" y="2308599"/>
            <a:ext cx="7484361" cy="3630473"/>
          </a:xfrm>
          <a:prstGeom prst="rect">
            <a:avLst/>
          </a:prstGeom>
        </p:spPr>
      </p:pic>
      <p:sp>
        <p:nvSpPr>
          <p:cNvPr id="5" name="TextBox 4"/>
          <p:cNvSpPr txBox="1"/>
          <p:nvPr/>
        </p:nvSpPr>
        <p:spPr>
          <a:xfrm>
            <a:off x="6844420" y="4887279"/>
            <a:ext cx="4446006" cy="1323439"/>
          </a:xfrm>
          <a:prstGeom prst="rect">
            <a:avLst/>
          </a:prstGeom>
          <a:solidFill>
            <a:schemeClr val="accent6"/>
          </a:solidFill>
        </p:spPr>
        <p:txBody>
          <a:bodyPr wrap="square" rtlCol="0">
            <a:spAutoFit/>
          </a:bodyPr>
          <a:lstStyle/>
          <a:p>
            <a:r>
              <a:rPr lang="en-US" sz="2000" b="1" dirty="0" smtClean="0">
                <a:solidFill>
                  <a:schemeClr val="bg1"/>
                </a:solidFill>
              </a:rPr>
              <a:t>72% of growers would actively seek out information on a Wheat Initiative Agronomic Expert Working Group Website.</a:t>
            </a:r>
            <a:endParaRPr lang="en-US" sz="2000" b="1" dirty="0">
              <a:solidFill>
                <a:schemeClr val="bg1"/>
              </a:solidFill>
            </a:endParaRPr>
          </a:p>
        </p:txBody>
      </p:sp>
    </p:spTree>
    <p:extLst>
      <p:ext uri="{BB962C8B-B14F-4D97-AF65-F5344CB8AC3E}">
        <p14:creationId xmlns:p14="http://schemas.microsoft.com/office/powerpoint/2010/main" val="13296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dirty="0" smtClean="0"/>
              <a:t>Appendix 1</a:t>
            </a:r>
            <a:endParaRPr lang="en-US" dirty="0"/>
          </a:p>
        </p:txBody>
      </p:sp>
      <p:sp>
        <p:nvSpPr>
          <p:cNvPr id="5" name="Subtitle 4"/>
          <p:cNvSpPr>
            <a:spLocks noGrp="1"/>
          </p:cNvSpPr>
          <p:nvPr>
            <p:ph type="subTitle" idx="1"/>
          </p:nvPr>
        </p:nvSpPr>
        <p:spPr/>
        <p:txBody>
          <a:bodyPr/>
          <a:lstStyle/>
          <a:p>
            <a:r>
              <a:rPr lang="en-CA" dirty="0" smtClean="0"/>
              <a:t>Survey 1 – Agronomist Survey Results from July 2019</a:t>
            </a:r>
            <a:endParaRPr lang="en-US" dirty="0"/>
          </a:p>
        </p:txBody>
      </p:sp>
    </p:spTree>
    <p:extLst>
      <p:ext uri="{BB962C8B-B14F-4D97-AF65-F5344CB8AC3E}">
        <p14:creationId xmlns:p14="http://schemas.microsoft.com/office/powerpoint/2010/main" val="42864582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C:\Users\alisa.sieber\AppData\Local\Microsoft\Windows\INetCache\Content.MSO\DFD76F6D.tmp"/>
          <p:cNvPicPr/>
          <p:nvPr/>
        </p:nvPicPr>
        <p:blipFill rotWithShape="1">
          <a:blip r:embed="rId2" cstate="print">
            <a:extLst>
              <a:ext uri="{28A0092B-C50C-407E-A947-70E740481C1C}">
                <a14:useLocalDpi xmlns:a14="http://schemas.microsoft.com/office/drawing/2010/main" val="0"/>
              </a:ext>
            </a:extLst>
          </a:blip>
          <a:srcRect l="2638" r="26710" b="77551"/>
          <a:stretch/>
        </p:blipFill>
        <p:spPr bwMode="auto">
          <a:xfrm>
            <a:off x="24911" y="0"/>
            <a:ext cx="10594731" cy="1292469"/>
          </a:xfrm>
          <a:prstGeom prst="rect">
            <a:avLst/>
          </a:prstGeom>
          <a:noFill/>
          <a:ln>
            <a:noFill/>
          </a:ln>
        </p:spPr>
      </p:pic>
      <p:graphicFrame>
        <p:nvGraphicFramePr>
          <p:cNvPr id="4" name="Chart 3"/>
          <p:cNvGraphicFramePr>
            <a:graphicFrameLocks/>
          </p:cNvGraphicFramePr>
          <p:nvPr/>
        </p:nvGraphicFramePr>
        <p:xfrm>
          <a:off x="2426677" y="1635370"/>
          <a:ext cx="7359161" cy="49236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96291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962151" y="2787466"/>
            <a:ext cx="6550269" cy="1325563"/>
          </a:xfrm>
        </p:spPr>
        <p:txBody>
          <a:bodyPr>
            <a:noAutofit/>
          </a:bodyPr>
          <a:lstStyle/>
          <a:p>
            <a:r>
              <a:rPr lang="en-CA" sz="3200" b="1" dirty="0"/>
              <a:t>Q1.  Farmers have many sources for wheat agronomic information.  Please rank the following resources used by farmers in your area to gain credible wheat agronomic </a:t>
            </a:r>
            <a:r>
              <a:rPr lang="en-CA" sz="3200" b="1" dirty="0" smtClean="0"/>
              <a:t>information</a:t>
            </a:r>
            <a:endParaRPr lang="en-US" sz="3200" dirty="0"/>
          </a:p>
        </p:txBody>
      </p:sp>
      <p:graphicFrame>
        <p:nvGraphicFramePr>
          <p:cNvPr id="4" name="Chart 3"/>
          <p:cNvGraphicFramePr>
            <a:graphicFrameLocks/>
          </p:cNvGraphicFramePr>
          <p:nvPr>
            <p:extLst>
              <p:ext uri="{D42A27DB-BD31-4B8C-83A1-F6EECF244321}">
                <p14:modId xmlns:p14="http://schemas.microsoft.com/office/powerpoint/2010/main" val="1208888367"/>
              </p:ext>
            </p:extLst>
          </p:nvPr>
        </p:nvGraphicFramePr>
        <p:xfrm>
          <a:off x="2757152" y="104041"/>
          <a:ext cx="7829916" cy="669241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0656277" y="4941277"/>
            <a:ext cx="1424353" cy="1477328"/>
          </a:xfrm>
          <a:prstGeom prst="rect">
            <a:avLst/>
          </a:prstGeom>
          <a:noFill/>
        </p:spPr>
        <p:txBody>
          <a:bodyPr wrap="square" rtlCol="0">
            <a:spAutoFit/>
          </a:bodyPr>
          <a:lstStyle/>
          <a:p>
            <a:r>
              <a:rPr lang="en-CA" dirty="0" smtClean="0"/>
              <a:t>Other: Study groups of commercial farmers</a:t>
            </a:r>
          </a:p>
          <a:p>
            <a:endParaRPr lang="en-US" dirty="0"/>
          </a:p>
        </p:txBody>
      </p:sp>
    </p:spTree>
    <p:extLst>
      <p:ext uri="{BB962C8B-B14F-4D97-AF65-F5344CB8AC3E}">
        <p14:creationId xmlns:p14="http://schemas.microsoft.com/office/powerpoint/2010/main" val="9837499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C:\Users\alisa.sieber\AppData\Local\Microsoft\Windows\INetCache\Content.MSO\E2655E7D.t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409" y="457200"/>
            <a:ext cx="11106662" cy="5565531"/>
          </a:xfrm>
          <a:prstGeom prst="rect">
            <a:avLst/>
          </a:prstGeom>
          <a:noFill/>
          <a:ln>
            <a:noFill/>
          </a:ln>
        </p:spPr>
      </p:pic>
    </p:spTree>
    <p:extLst>
      <p:ext uri="{BB962C8B-B14F-4D97-AF65-F5344CB8AC3E}">
        <p14:creationId xmlns:p14="http://schemas.microsoft.com/office/powerpoint/2010/main" val="2949710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Responses to the Farmer Survey:</a:t>
            </a:r>
            <a:endParaRPr lang="en-CA" dirty="0"/>
          </a:p>
        </p:txBody>
      </p:sp>
      <p:sp>
        <p:nvSpPr>
          <p:cNvPr id="3" name="Content Placeholder 2"/>
          <p:cNvSpPr>
            <a:spLocks noGrp="1"/>
          </p:cNvSpPr>
          <p:nvPr>
            <p:ph idx="1"/>
          </p:nvPr>
        </p:nvSpPr>
        <p:spPr>
          <a:xfrm>
            <a:off x="959666" y="1690687"/>
            <a:ext cx="9922495" cy="5056622"/>
          </a:xfrm>
        </p:spPr>
        <p:txBody>
          <a:bodyPr>
            <a:normAutofit/>
          </a:bodyPr>
          <a:lstStyle/>
          <a:p>
            <a:r>
              <a:rPr lang="en-CA" sz="3600" b="1" dirty="0" smtClean="0">
                <a:solidFill>
                  <a:srgbClr val="00B050"/>
                </a:solidFill>
              </a:rPr>
              <a:t>208 </a:t>
            </a:r>
            <a:r>
              <a:rPr lang="en-CA" sz="3600" dirty="0" smtClean="0"/>
              <a:t>survey responses </a:t>
            </a:r>
            <a:r>
              <a:rPr lang="en-CA" sz="3600" dirty="0"/>
              <a:t>(October 15 – December 31, 2019)</a:t>
            </a:r>
            <a:endParaRPr lang="en-CA" sz="3600" dirty="0" smtClean="0"/>
          </a:p>
          <a:p>
            <a:pPr lvl="1"/>
            <a:r>
              <a:rPr lang="en-CA" sz="3200" b="1" dirty="0" smtClean="0">
                <a:solidFill>
                  <a:srgbClr val="00B050"/>
                </a:solidFill>
              </a:rPr>
              <a:t>145</a:t>
            </a:r>
            <a:r>
              <a:rPr lang="en-CA" sz="3200" dirty="0" smtClean="0"/>
              <a:t> Canadian responses</a:t>
            </a:r>
          </a:p>
          <a:p>
            <a:pPr lvl="1"/>
            <a:r>
              <a:rPr lang="en-CA" sz="3200" b="1" dirty="0" smtClean="0">
                <a:solidFill>
                  <a:srgbClr val="00B050"/>
                </a:solidFill>
              </a:rPr>
              <a:t>55</a:t>
            </a:r>
            <a:r>
              <a:rPr lang="en-CA" sz="3200" dirty="0" smtClean="0"/>
              <a:t> USA responses</a:t>
            </a:r>
          </a:p>
          <a:p>
            <a:pPr lvl="1"/>
            <a:r>
              <a:rPr lang="en-CA" sz="3200" b="1" dirty="0" smtClean="0">
                <a:solidFill>
                  <a:srgbClr val="00B050"/>
                </a:solidFill>
              </a:rPr>
              <a:t>6</a:t>
            </a:r>
            <a:r>
              <a:rPr lang="en-CA" sz="3200" dirty="0" smtClean="0"/>
              <a:t> Australian responses</a:t>
            </a:r>
          </a:p>
          <a:p>
            <a:pPr lvl="1"/>
            <a:r>
              <a:rPr lang="en-CA" sz="3200" dirty="0" smtClean="0"/>
              <a:t>2 did not indicate where they farm</a:t>
            </a:r>
          </a:p>
          <a:p>
            <a:pPr lvl="1"/>
            <a:r>
              <a:rPr lang="en-CA" sz="3200" b="1" dirty="0" smtClean="0">
                <a:solidFill>
                  <a:srgbClr val="00B050"/>
                </a:solidFill>
              </a:rPr>
              <a:t>NO responses from Europe, Asia, Africa, South America</a:t>
            </a:r>
          </a:p>
          <a:p>
            <a:pPr lvl="2"/>
            <a:r>
              <a:rPr lang="en-CA" sz="2800" dirty="0" smtClean="0"/>
              <a:t>Major gaps among the community</a:t>
            </a:r>
          </a:p>
          <a:p>
            <a:pPr marL="0" indent="0">
              <a:buNone/>
            </a:pPr>
            <a:endParaRPr lang="en-CA" b="1" dirty="0" smtClean="0"/>
          </a:p>
        </p:txBody>
      </p:sp>
      <p:pic>
        <p:nvPicPr>
          <p:cNvPr id="5" name="Picture 4" descr="File:Flag of Canada (1964).svg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5109" y="2588536"/>
            <a:ext cx="1415358" cy="707679"/>
          </a:xfrm>
          <a:prstGeom prst="rect">
            <a:avLst/>
          </a:prstGeom>
        </p:spPr>
      </p:pic>
      <p:pic>
        <p:nvPicPr>
          <p:cNvPr id="6" name="Picture 5" descr="1934 in the United States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1894" y="2942375"/>
            <a:ext cx="1426938" cy="751521"/>
          </a:xfrm>
          <a:prstGeom prst="rect">
            <a:avLst/>
          </a:prstGeom>
        </p:spPr>
      </p:pic>
      <p:pic>
        <p:nvPicPr>
          <p:cNvPr id="7" name="Picture 6" descr="Flag of Australia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5109" y="3583531"/>
            <a:ext cx="1426938" cy="713469"/>
          </a:xfrm>
          <a:prstGeom prst="rect">
            <a:avLst/>
          </a:prstGeom>
        </p:spPr>
      </p:pic>
    </p:spTree>
    <p:extLst>
      <p:ext uri="{BB962C8B-B14F-4D97-AF65-F5344CB8AC3E}">
        <p14:creationId xmlns:p14="http://schemas.microsoft.com/office/powerpoint/2010/main" val="322871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nodeType="clickEffect">
                                  <p:stCondLst>
                                    <p:cond delay="0"/>
                                  </p:stCondLst>
                                  <p:childTnLst>
                                    <p:anim calcmode="discrete" valueType="str">
                                      <p:cBhvr override="childStyle">
                                        <p:cTn id="6" dur="2000" fill="hold"/>
                                        <p:tgtEl>
                                          <p:spTgt spid="3">
                                            <p:txEl>
                                              <p:pRg st="5" end="5"/>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p:nvPr/>
        </p:nvPicPr>
        <p:blipFill rotWithShape="1">
          <a:blip r:embed="rId2" cstate="print"/>
          <a:srcRect b="87375"/>
          <a:stretch/>
        </p:blipFill>
        <p:spPr>
          <a:xfrm>
            <a:off x="817686" y="402616"/>
            <a:ext cx="10550768" cy="1127246"/>
          </a:xfrm>
          <a:prstGeom prst="rect">
            <a:avLst/>
          </a:prstGeom>
        </p:spPr>
      </p:pic>
      <p:graphicFrame>
        <p:nvGraphicFramePr>
          <p:cNvPr id="3" name="Chart 2"/>
          <p:cNvGraphicFramePr>
            <a:graphicFrameLocks/>
          </p:cNvGraphicFramePr>
          <p:nvPr>
            <p:extLst>
              <p:ext uri="{D42A27DB-BD31-4B8C-83A1-F6EECF244321}">
                <p14:modId xmlns:p14="http://schemas.microsoft.com/office/powerpoint/2010/main" val="3708168084"/>
              </p:ext>
            </p:extLst>
          </p:nvPr>
        </p:nvGraphicFramePr>
        <p:xfrm>
          <a:off x="2198077" y="1846383"/>
          <a:ext cx="7121769" cy="47214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23765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p:nvPr/>
        </p:nvPicPr>
        <p:blipFill rotWithShape="1">
          <a:blip r:embed="rId2" cstate="print"/>
          <a:srcRect b="87375"/>
          <a:stretch/>
        </p:blipFill>
        <p:spPr>
          <a:xfrm>
            <a:off x="942377" y="78420"/>
            <a:ext cx="10550768" cy="1127246"/>
          </a:xfrm>
          <a:prstGeom prst="rect">
            <a:avLst/>
          </a:prstGeom>
        </p:spPr>
      </p:pic>
      <p:graphicFrame>
        <p:nvGraphicFramePr>
          <p:cNvPr id="4" name="Chart 3"/>
          <p:cNvGraphicFramePr>
            <a:graphicFrameLocks/>
          </p:cNvGraphicFramePr>
          <p:nvPr>
            <p:extLst>
              <p:ext uri="{D42A27DB-BD31-4B8C-83A1-F6EECF244321}">
                <p14:modId xmlns:p14="http://schemas.microsoft.com/office/powerpoint/2010/main" val="3481613044"/>
              </p:ext>
            </p:extLst>
          </p:nvPr>
        </p:nvGraphicFramePr>
        <p:xfrm>
          <a:off x="1172095" y="1388226"/>
          <a:ext cx="8138160" cy="526195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676698" y="739833"/>
            <a:ext cx="7556269" cy="461665"/>
          </a:xfrm>
          <a:prstGeom prst="rect">
            <a:avLst/>
          </a:prstGeom>
          <a:noFill/>
        </p:spPr>
        <p:txBody>
          <a:bodyPr wrap="square" rtlCol="0">
            <a:spAutoFit/>
          </a:bodyPr>
          <a:lstStyle/>
          <a:p>
            <a:r>
              <a:rPr lang="en-US" sz="2400" dirty="0" smtClean="0">
                <a:solidFill>
                  <a:srgbClr val="7030A0"/>
                </a:solidFill>
              </a:rPr>
              <a:t>EU, CANADA, AUSTRALIA and USA ONLY</a:t>
            </a:r>
            <a:endParaRPr lang="en-US" sz="2400" dirty="0">
              <a:solidFill>
                <a:srgbClr val="7030A0"/>
              </a:solidFill>
            </a:endParaRPr>
          </a:p>
        </p:txBody>
      </p:sp>
    </p:spTree>
    <p:extLst>
      <p:ext uri="{BB962C8B-B14F-4D97-AF65-F5344CB8AC3E}">
        <p14:creationId xmlns:p14="http://schemas.microsoft.com/office/powerpoint/2010/main" val="15107186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C:\Users\alisa.sieber\AppData\Local\Microsoft\Windows\INetCache\Content.MSO\C951B293.t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0121"/>
            <a:ext cx="12205702" cy="4972195"/>
          </a:xfrm>
          <a:prstGeom prst="rect">
            <a:avLst/>
          </a:prstGeom>
          <a:noFill/>
          <a:ln>
            <a:noFill/>
          </a:ln>
        </p:spPr>
      </p:pic>
      <p:pic>
        <p:nvPicPr>
          <p:cNvPr id="3" name="Grafik 1"/>
          <p:cNvPicPr/>
          <p:nvPr/>
        </p:nvPicPr>
        <p:blipFill rotWithShape="1">
          <a:blip r:embed="rId3" cstate="print"/>
          <a:srcRect t="22611" b="7806"/>
          <a:stretch/>
        </p:blipFill>
        <p:spPr>
          <a:xfrm>
            <a:off x="2781727" y="4359348"/>
            <a:ext cx="7067550" cy="2498652"/>
          </a:xfrm>
          <a:prstGeom prst="rect">
            <a:avLst/>
          </a:prstGeom>
          <a:ln w="57150">
            <a:solidFill>
              <a:schemeClr val="accent1"/>
            </a:solidFill>
          </a:ln>
        </p:spPr>
      </p:pic>
      <p:sp>
        <p:nvSpPr>
          <p:cNvPr id="4" name="TextBox 3"/>
          <p:cNvSpPr txBox="1"/>
          <p:nvPr/>
        </p:nvSpPr>
        <p:spPr>
          <a:xfrm>
            <a:off x="786384" y="2194560"/>
            <a:ext cx="2231136" cy="369332"/>
          </a:xfrm>
          <a:prstGeom prst="rect">
            <a:avLst/>
          </a:prstGeom>
          <a:solidFill>
            <a:schemeClr val="bg1"/>
          </a:solidFill>
        </p:spPr>
        <p:txBody>
          <a:bodyPr wrap="square" rtlCol="0">
            <a:spAutoFit/>
          </a:bodyPr>
          <a:lstStyle/>
          <a:p>
            <a:r>
              <a:rPr lang="en-CA" dirty="0" smtClean="0"/>
              <a:t>extension agencies</a:t>
            </a:r>
            <a:endParaRPr lang="en-CA" dirty="0"/>
          </a:p>
        </p:txBody>
      </p:sp>
      <p:sp>
        <p:nvSpPr>
          <p:cNvPr id="5" name="TextBox 4"/>
          <p:cNvSpPr txBox="1"/>
          <p:nvPr/>
        </p:nvSpPr>
        <p:spPr>
          <a:xfrm>
            <a:off x="429768" y="4306824"/>
            <a:ext cx="2350008" cy="646331"/>
          </a:xfrm>
          <a:prstGeom prst="rect">
            <a:avLst/>
          </a:prstGeom>
          <a:solidFill>
            <a:schemeClr val="accent1"/>
          </a:solidFill>
        </p:spPr>
        <p:txBody>
          <a:bodyPr wrap="square" rtlCol="0">
            <a:spAutoFit/>
          </a:bodyPr>
          <a:lstStyle/>
          <a:p>
            <a:r>
              <a:rPr lang="en-CA" b="1" dirty="0" smtClean="0">
                <a:solidFill>
                  <a:schemeClr val="bg1"/>
                </a:solidFill>
              </a:rPr>
              <a:t>Other methods of “proving” credibility:</a:t>
            </a:r>
            <a:endParaRPr lang="en-CA" b="1" dirty="0">
              <a:solidFill>
                <a:schemeClr val="bg1"/>
              </a:solidFill>
            </a:endParaRPr>
          </a:p>
        </p:txBody>
      </p:sp>
    </p:spTree>
    <p:extLst>
      <p:ext uri="{BB962C8B-B14F-4D97-AF65-F5344CB8AC3E}">
        <p14:creationId xmlns:p14="http://schemas.microsoft.com/office/powerpoint/2010/main" val="16657888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C:\Users\alisa.sieber\AppData\Local\Microsoft\Windows\INetCache\Content.MSO\187E978F.t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638" y="184639"/>
            <a:ext cx="12007362" cy="6207370"/>
          </a:xfrm>
          <a:prstGeom prst="rect">
            <a:avLst/>
          </a:prstGeom>
          <a:noFill/>
          <a:ln>
            <a:noFill/>
          </a:ln>
        </p:spPr>
      </p:pic>
      <p:sp>
        <p:nvSpPr>
          <p:cNvPr id="4" name="TextBox 3"/>
          <p:cNvSpPr txBox="1"/>
          <p:nvPr/>
        </p:nvSpPr>
        <p:spPr>
          <a:xfrm>
            <a:off x="548640" y="3630168"/>
            <a:ext cx="1856232" cy="461665"/>
          </a:xfrm>
          <a:prstGeom prst="rect">
            <a:avLst/>
          </a:prstGeom>
          <a:noFill/>
        </p:spPr>
        <p:txBody>
          <a:bodyPr wrap="square" rtlCol="0">
            <a:spAutoFit/>
          </a:bodyPr>
          <a:lstStyle/>
          <a:p>
            <a:pPr algn="r"/>
            <a:r>
              <a:rPr lang="en-CA" sz="2400" b="1" dirty="0" smtClean="0">
                <a:solidFill>
                  <a:srgbClr val="FFC000"/>
                </a:solidFill>
                <a:effectLst>
                  <a:outerShdw blurRad="38100" dist="38100" dir="2700000" algn="tl">
                    <a:srgbClr val="000000">
                      <a:alpha val="43137"/>
                    </a:srgbClr>
                  </a:outerShdw>
                </a:effectLst>
              </a:rPr>
              <a:t>sometimes</a:t>
            </a:r>
            <a:endParaRPr lang="en-CA" sz="2400" b="1" dirty="0">
              <a:solidFill>
                <a:srgbClr val="FFC000"/>
              </a:solidFill>
              <a:effectLst>
                <a:outerShdw blurRad="38100" dist="38100" dir="2700000" algn="tl">
                  <a:srgbClr val="000000">
                    <a:alpha val="43137"/>
                  </a:srgbClr>
                </a:outerShdw>
              </a:effectLst>
            </a:endParaRPr>
          </a:p>
        </p:txBody>
      </p:sp>
      <p:sp>
        <p:nvSpPr>
          <p:cNvPr id="5" name="TextBox 4"/>
          <p:cNvSpPr txBox="1"/>
          <p:nvPr/>
        </p:nvSpPr>
        <p:spPr>
          <a:xfrm>
            <a:off x="5574792" y="2785872"/>
            <a:ext cx="1856232" cy="461665"/>
          </a:xfrm>
          <a:prstGeom prst="rect">
            <a:avLst/>
          </a:prstGeom>
          <a:noFill/>
        </p:spPr>
        <p:txBody>
          <a:bodyPr wrap="square" rtlCol="0">
            <a:spAutoFit/>
          </a:bodyPr>
          <a:lstStyle/>
          <a:p>
            <a:r>
              <a:rPr lang="en-CA" sz="2400" b="1" dirty="0" smtClean="0">
                <a:solidFill>
                  <a:srgbClr val="00B050"/>
                </a:solidFill>
                <a:effectLst>
                  <a:outerShdw blurRad="38100" dist="38100" dir="2700000" algn="tl">
                    <a:srgbClr val="000000">
                      <a:alpha val="43137"/>
                    </a:srgbClr>
                  </a:outerShdw>
                </a:effectLst>
              </a:rPr>
              <a:t>often</a:t>
            </a:r>
            <a:endParaRPr lang="en-CA" sz="2400" b="1" dirty="0">
              <a:solidFill>
                <a:srgbClr val="00B050"/>
              </a:solidFill>
              <a:effectLst>
                <a:outerShdw blurRad="38100" dist="38100" dir="2700000" algn="tl">
                  <a:srgbClr val="000000">
                    <a:alpha val="43137"/>
                  </a:srgbClr>
                </a:outerShdw>
              </a:effectLst>
            </a:endParaRPr>
          </a:p>
        </p:txBody>
      </p:sp>
      <p:sp>
        <p:nvSpPr>
          <p:cNvPr id="6" name="TextBox 5"/>
          <p:cNvSpPr txBox="1"/>
          <p:nvPr/>
        </p:nvSpPr>
        <p:spPr>
          <a:xfrm>
            <a:off x="5526024" y="4885944"/>
            <a:ext cx="1856232" cy="461665"/>
          </a:xfrm>
          <a:prstGeom prst="rect">
            <a:avLst/>
          </a:prstGeom>
          <a:noFill/>
        </p:spPr>
        <p:txBody>
          <a:bodyPr wrap="square" rtlCol="0">
            <a:spAutoFit/>
          </a:bodyPr>
          <a:lstStyle/>
          <a:p>
            <a:r>
              <a:rPr lang="en-CA" sz="2400" b="1" dirty="0" smtClean="0">
                <a:solidFill>
                  <a:srgbClr val="FF0000"/>
                </a:solidFill>
                <a:effectLst>
                  <a:outerShdw blurRad="38100" dist="38100" dir="2700000" algn="tl">
                    <a:srgbClr val="000000">
                      <a:alpha val="43137"/>
                    </a:srgbClr>
                  </a:outerShdw>
                </a:effectLst>
              </a:rPr>
              <a:t>rarely</a:t>
            </a:r>
            <a:endParaRPr lang="en-CA" sz="2400" b="1" dirty="0">
              <a:solidFill>
                <a:srgbClr val="FF0000"/>
              </a:solidFill>
              <a:effectLst>
                <a:outerShdw blurRad="38100" dist="38100" dir="2700000" algn="tl">
                  <a:srgbClr val="000000">
                    <a:alpha val="43137"/>
                  </a:srgbClr>
                </a:outerShdw>
              </a:effectLst>
            </a:endParaRPr>
          </a:p>
        </p:txBody>
      </p:sp>
      <p:sp>
        <p:nvSpPr>
          <p:cNvPr id="7" name="TextBox 6"/>
          <p:cNvSpPr txBox="1"/>
          <p:nvPr/>
        </p:nvSpPr>
        <p:spPr>
          <a:xfrm>
            <a:off x="2304288" y="1837944"/>
            <a:ext cx="3392424" cy="369332"/>
          </a:xfrm>
          <a:prstGeom prst="rect">
            <a:avLst/>
          </a:prstGeom>
          <a:noFill/>
        </p:spPr>
        <p:txBody>
          <a:bodyPr wrap="square" rtlCol="0">
            <a:spAutoFit/>
          </a:bodyPr>
          <a:lstStyle/>
          <a:p>
            <a:r>
              <a:rPr lang="en-CA" dirty="0" smtClean="0"/>
              <a:t>78% replied sometimes or often</a:t>
            </a:r>
            <a:endParaRPr lang="en-CA" dirty="0"/>
          </a:p>
        </p:txBody>
      </p:sp>
    </p:spTree>
    <p:extLst>
      <p:ext uri="{BB962C8B-B14F-4D97-AF65-F5344CB8AC3E}">
        <p14:creationId xmlns:p14="http://schemas.microsoft.com/office/powerpoint/2010/main" val="15593776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C:\Users\alisa.sieber\AppData\Local\Microsoft\Windows\INetCache\Content.MSO\AA6AD775.t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619" y="192396"/>
            <a:ext cx="12068908" cy="5879944"/>
          </a:xfrm>
          <a:prstGeom prst="rect">
            <a:avLst/>
          </a:prstGeom>
          <a:noFill/>
          <a:ln>
            <a:noFill/>
          </a:ln>
        </p:spPr>
      </p:pic>
      <p:sp>
        <p:nvSpPr>
          <p:cNvPr id="3" name="TextBox 2"/>
          <p:cNvSpPr txBox="1"/>
          <p:nvPr/>
        </p:nvSpPr>
        <p:spPr>
          <a:xfrm>
            <a:off x="5754473" y="1034357"/>
            <a:ext cx="6703095" cy="492443"/>
          </a:xfrm>
          <a:prstGeom prst="rect">
            <a:avLst/>
          </a:prstGeom>
          <a:solidFill>
            <a:schemeClr val="bg1"/>
          </a:solidFill>
        </p:spPr>
        <p:txBody>
          <a:bodyPr wrap="square" rtlCol="0">
            <a:spAutoFit/>
          </a:bodyPr>
          <a:lstStyle/>
          <a:p>
            <a:r>
              <a:rPr lang="en-CA" sz="2600" dirty="0" smtClean="0">
                <a:latin typeface="Arial" panose="020B0604020202020204" pitchFamily="34" charset="0"/>
                <a:ea typeface="HeiT" panose="020B0502000000000001" pitchFamily="34" charset="-120"/>
                <a:cs typeface="Arial" panose="020B0604020202020204" pitchFamily="34" charset="0"/>
              </a:rPr>
              <a:t>to identify credible agronomic information?</a:t>
            </a:r>
            <a:endParaRPr lang="en-CA" sz="2600" dirty="0">
              <a:latin typeface="Arial" panose="020B0604020202020204" pitchFamily="34" charset="0"/>
              <a:ea typeface="HeiT" panose="020B0502000000000001" pitchFamily="34" charset="-120"/>
              <a:cs typeface="Arial" panose="020B0604020202020204" pitchFamily="34" charset="0"/>
            </a:endParaRPr>
          </a:p>
        </p:txBody>
      </p:sp>
      <p:sp>
        <p:nvSpPr>
          <p:cNvPr id="4" name="TextBox 3"/>
          <p:cNvSpPr txBox="1"/>
          <p:nvPr/>
        </p:nvSpPr>
        <p:spPr>
          <a:xfrm>
            <a:off x="6153912" y="3931920"/>
            <a:ext cx="4178808" cy="646331"/>
          </a:xfrm>
          <a:prstGeom prst="rect">
            <a:avLst/>
          </a:prstGeom>
          <a:noFill/>
        </p:spPr>
        <p:txBody>
          <a:bodyPr wrap="square" rtlCol="0">
            <a:spAutoFit/>
          </a:bodyPr>
          <a:lstStyle/>
          <a:p>
            <a:r>
              <a:rPr lang="en-CA" dirty="0" smtClean="0"/>
              <a:t>75.5% may or do support Wheat Initiative branding and marketing campaign</a:t>
            </a:r>
            <a:endParaRPr lang="en-CA" dirty="0"/>
          </a:p>
        </p:txBody>
      </p:sp>
    </p:spTree>
    <p:extLst>
      <p:ext uri="{BB962C8B-B14F-4D97-AF65-F5344CB8AC3E}">
        <p14:creationId xmlns:p14="http://schemas.microsoft.com/office/powerpoint/2010/main" val="20139417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C:\Users\alisa.sieber\AppData\Local\Microsoft\Windows\INetCache\Content.MSO\8AA7AE4B.t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6072"/>
            <a:ext cx="12056233" cy="5503172"/>
          </a:xfrm>
          <a:prstGeom prst="rect">
            <a:avLst/>
          </a:prstGeom>
          <a:noFill/>
          <a:ln>
            <a:noFill/>
          </a:ln>
        </p:spPr>
      </p:pic>
      <p:sp>
        <p:nvSpPr>
          <p:cNvPr id="3" name="TextBox 2"/>
          <p:cNvSpPr txBox="1"/>
          <p:nvPr/>
        </p:nvSpPr>
        <p:spPr>
          <a:xfrm>
            <a:off x="6062472" y="4572000"/>
            <a:ext cx="4178808" cy="646331"/>
          </a:xfrm>
          <a:prstGeom prst="rect">
            <a:avLst/>
          </a:prstGeom>
          <a:noFill/>
        </p:spPr>
        <p:txBody>
          <a:bodyPr wrap="square" rtlCol="0">
            <a:spAutoFit/>
          </a:bodyPr>
          <a:lstStyle/>
          <a:p>
            <a:r>
              <a:rPr lang="en-CA" dirty="0" smtClean="0"/>
              <a:t>89.8% may or do support Wheat Initiative logo branding</a:t>
            </a:r>
            <a:endParaRPr lang="en-CA" dirty="0"/>
          </a:p>
        </p:txBody>
      </p:sp>
    </p:spTree>
    <p:extLst>
      <p:ext uri="{BB962C8B-B14F-4D97-AF65-F5344CB8AC3E}">
        <p14:creationId xmlns:p14="http://schemas.microsoft.com/office/powerpoint/2010/main" val="8489287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C:\Users\alisa.sieber\AppData\Local\Microsoft\Windows\INetCache\Content.MSO\885D1D19.t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68215"/>
            <a:ext cx="12192000" cy="4818185"/>
          </a:xfrm>
          <a:prstGeom prst="rect">
            <a:avLst/>
          </a:prstGeom>
          <a:noFill/>
          <a:ln>
            <a:noFill/>
          </a:ln>
        </p:spPr>
      </p:pic>
      <p:sp>
        <p:nvSpPr>
          <p:cNvPr id="5" name="TextBox 4"/>
          <p:cNvSpPr txBox="1"/>
          <p:nvPr/>
        </p:nvSpPr>
        <p:spPr>
          <a:xfrm>
            <a:off x="2660904" y="987552"/>
            <a:ext cx="3694176" cy="369332"/>
          </a:xfrm>
          <a:prstGeom prst="rect">
            <a:avLst/>
          </a:prstGeom>
          <a:noFill/>
          <a:ln w="28575">
            <a:solidFill>
              <a:srgbClr val="FF0000"/>
            </a:solidFill>
          </a:ln>
        </p:spPr>
        <p:txBody>
          <a:bodyPr wrap="square" rtlCol="0">
            <a:spAutoFit/>
          </a:bodyPr>
          <a:lstStyle/>
          <a:p>
            <a:endParaRPr lang="en-CA" dirty="0"/>
          </a:p>
        </p:txBody>
      </p:sp>
    </p:spTree>
    <p:extLst>
      <p:ext uri="{BB962C8B-B14F-4D97-AF65-F5344CB8AC3E}">
        <p14:creationId xmlns:p14="http://schemas.microsoft.com/office/powerpoint/2010/main" val="1576067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C:\Users\alisa.sieber\AppData\Local\Microsoft\Windows\INetCache\Content.MSO\A8D66991.t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714" y="402336"/>
            <a:ext cx="11818841" cy="5449824"/>
          </a:xfrm>
          <a:prstGeom prst="rect">
            <a:avLst/>
          </a:prstGeom>
          <a:noFill/>
          <a:ln>
            <a:noFill/>
          </a:ln>
        </p:spPr>
      </p:pic>
      <p:sp>
        <p:nvSpPr>
          <p:cNvPr id="3" name="TextBox 2"/>
          <p:cNvSpPr txBox="1"/>
          <p:nvPr/>
        </p:nvSpPr>
        <p:spPr>
          <a:xfrm>
            <a:off x="6153912" y="3931920"/>
            <a:ext cx="4178808" cy="923330"/>
          </a:xfrm>
          <a:prstGeom prst="rect">
            <a:avLst/>
          </a:prstGeom>
          <a:noFill/>
        </p:spPr>
        <p:txBody>
          <a:bodyPr wrap="square" rtlCol="0">
            <a:spAutoFit/>
          </a:bodyPr>
          <a:lstStyle/>
          <a:p>
            <a:r>
              <a:rPr lang="en-CA" dirty="0" smtClean="0"/>
              <a:t>90% might or do believe Wheat Initiative Agronomic Expert Working Group website would be actively used</a:t>
            </a:r>
            <a:endParaRPr lang="en-CA" dirty="0"/>
          </a:p>
        </p:txBody>
      </p:sp>
      <p:sp>
        <p:nvSpPr>
          <p:cNvPr id="4" name="TextBox 3"/>
          <p:cNvSpPr txBox="1"/>
          <p:nvPr/>
        </p:nvSpPr>
        <p:spPr>
          <a:xfrm>
            <a:off x="6035040" y="1170432"/>
            <a:ext cx="6147816" cy="800219"/>
          </a:xfrm>
          <a:prstGeom prst="rect">
            <a:avLst/>
          </a:prstGeom>
          <a:solidFill>
            <a:schemeClr val="bg1"/>
          </a:solidFill>
        </p:spPr>
        <p:txBody>
          <a:bodyPr wrap="square" rtlCol="0">
            <a:spAutoFit/>
          </a:bodyPr>
          <a:lstStyle/>
          <a:p>
            <a:r>
              <a:rPr lang="en-CA" sz="2300" dirty="0" smtClean="0">
                <a:latin typeface="Arial Rounded MT Bold" pitchFamily="34" charset="0"/>
              </a:rPr>
              <a:t>on a website lead by the Wheat initiative Agronomic Expert working Group?</a:t>
            </a:r>
            <a:endParaRPr lang="en-CA" sz="2300" dirty="0">
              <a:latin typeface="Arial Rounded MT Bold" pitchFamily="34" charset="0"/>
            </a:endParaRPr>
          </a:p>
        </p:txBody>
      </p:sp>
      <p:sp>
        <p:nvSpPr>
          <p:cNvPr id="6" name="TextBox 5"/>
          <p:cNvSpPr txBox="1"/>
          <p:nvPr/>
        </p:nvSpPr>
        <p:spPr>
          <a:xfrm>
            <a:off x="3544824" y="146304"/>
            <a:ext cx="4373880" cy="446276"/>
          </a:xfrm>
          <a:prstGeom prst="rect">
            <a:avLst/>
          </a:prstGeom>
          <a:solidFill>
            <a:schemeClr val="bg1"/>
          </a:solidFill>
          <a:ln w="28575">
            <a:solidFill>
              <a:srgbClr val="FF0000"/>
            </a:solidFill>
          </a:ln>
        </p:spPr>
        <p:txBody>
          <a:bodyPr wrap="square" rtlCol="0">
            <a:spAutoFit/>
          </a:bodyPr>
          <a:lstStyle/>
          <a:p>
            <a:r>
              <a:rPr lang="en-CA" sz="2300" dirty="0" smtClean="0">
                <a:latin typeface="Arial Rounded MT Bold" pitchFamily="34" charset="0"/>
              </a:rPr>
              <a:t>Would a WI website be used ?</a:t>
            </a:r>
            <a:endParaRPr lang="en-CA" sz="2300" dirty="0">
              <a:latin typeface="Arial Rounded MT Bold" pitchFamily="34" charset="0"/>
            </a:endParaRPr>
          </a:p>
        </p:txBody>
      </p:sp>
    </p:spTree>
    <p:extLst>
      <p:ext uri="{BB962C8B-B14F-4D97-AF65-F5344CB8AC3E}">
        <p14:creationId xmlns:p14="http://schemas.microsoft.com/office/powerpoint/2010/main" val="12895619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C:\Users\alisa.sieber\AppData\Local\Microsoft\Windows\INetCache\Content.MSO\A24D32C7.tmp"/>
          <p:cNvPicPr/>
          <p:nvPr/>
        </p:nvPicPr>
        <p:blipFill rotWithShape="1">
          <a:blip r:embed="rId2" cstate="print">
            <a:extLst>
              <a:ext uri="{28A0092B-C50C-407E-A947-70E740481C1C}">
                <a14:useLocalDpi xmlns:a14="http://schemas.microsoft.com/office/drawing/2010/main" val="0"/>
              </a:ext>
            </a:extLst>
          </a:blip>
          <a:srcRect b="74088"/>
          <a:stretch/>
        </p:blipFill>
        <p:spPr bwMode="auto">
          <a:xfrm>
            <a:off x="-146304" y="156854"/>
            <a:ext cx="11983915" cy="1394302"/>
          </a:xfrm>
          <a:prstGeom prst="rect">
            <a:avLst/>
          </a:prstGeom>
          <a:noFill/>
          <a:ln>
            <a:noFill/>
          </a:ln>
        </p:spPr>
      </p:pic>
      <p:graphicFrame>
        <p:nvGraphicFramePr>
          <p:cNvPr id="3" name="Chart 2"/>
          <p:cNvGraphicFramePr>
            <a:graphicFrameLocks/>
          </p:cNvGraphicFramePr>
          <p:nvPr>
            <p:extLst>
              <p:ext uri="{D42A27DB-BD31-4B8C-83A1-F6EECF244321}">
                <p14:modId xmlns:p14="http://schemas.microsoft.com/office/powerpoint/2010/main" val="2174897432"/>
              </p:ext>
            </p:extLst>
          </p:nvPr>
        </p:nvGraphicFramePr>
        <p:xfrm>
          <a:off x="3054096" y="2029968"/>
          <a:ext cx="5888736" cy="360273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56032" y="5715831"/>
            <a:ext cx="11768328" cy="892552"/>
          </a:xfrm>
          <a:prstGeom prst="rect">
            <a:avLst/>
          </a:prstGeom>
          <a:noFill/>
        </p:spPr>
        <p:txBody>
          <a:bodyPr wrap="square" rtlCol="0">
            <a:spAutoFit/>
          </a:bodyPr>
          <a:lstStyle/>
          <a:p>
            <a:r>
              <a:rPr lang="en-US" sz="2600" b="1" dirty="0" smtClean="0">
                <a:solidFill>
                  <a:schemeClr val="accent2"/>
                </a:solidFill>
              </a:rPr>
              <a:t>52% of survey respondents spend half or less than half their time working on wheat</a:t>
            </a:r>
          </a:p>
          <a:p>
            <a:r>
              <a:rPr lang="en-US" sz="2600" b="1" dirty="0" smtClean="0">
                <a:solidFill>
                  <a:schemeClr val="accent6"/>
                </a:solidFill>
              </a:rPr>
              <a:t>48% of survey respondents spend more than 60% of their time working on wheat</a:t>
            </a:r>
            <a:endParaRPr lang="en-US" sz="2600" b="1" dirty="0">
              <a:solidFill>
                <a:schemeClr val="accent6"/>
              </a:solidFill>
            </a:endParaRPr>
          </a:p>
        </p:txBody>
      </p:sp>
      <p:sp>
        <p:nvSpPr>
          <p:cNvPr id="5" name="Rectangle 4"/>
          <p:cNvSpPr/>
          <p:nvPr/>
        </p:nvSpPr>
        <p:spPr>
          <a:xfrm>
            <a:off x="5340690" y="802886"/>
            <a:ext cx="6509934" cy="830997"/>
          </a:xfrm>
          <a:prstGeom prst="rect">
            <a:avLst/>
          </a:prstGeom>
          <a:solidFill>
            <a:schemeClr val="bg1"/>
          </a:solidFill>
        </p:spPr>
        <p:txBody>
          <a:bodyPr wrap="square">
            <a:spAutoFit/>
          </a:bodyPr>
          <a:lstStyle/>
          <a:p>
            <a:r>
              <a:rPr lang="en-CA" sz="2400" dirty="0" smtClean="0">
                <a:latin typeface="Arial Rounded MT Bold" pitchFamily="34" charset="0"/>
              </a:rPr>
              <a:t>other crops.  </a:t>
            </a:r>
          </a:p>
          <a:p>
            <a:endParaRPr lang="en-CA" sz="2400" dirty="0" smtClean="0">
              <a:latin typeface="Arial Rounded MT Bold" pitchFamily="34" charset="0"/>
            </a:endParaRPr>
          </a:p>
        </p:txBody>
      </p:sp>
      <p:sp>
        <p:nvSpPr>
          <p:cNvPr id="6" name="TextBox 5"/>
          <p:cNvSpPr txBox="1"/>
          <p:nvPr/>
        </p:nvSpPr>
        <p:spPr>
          <a:xfrm>
            <a:off x="3026664" y="1344168"/>
            <a:ext cx="7196328" cy="738664"/>
          </a:xfrm>
          <a:prstGeom prst="rect">
            <a:avLst/>
          </a:prstGeom>
          <a:noFill/>
        </p:spPr>
        <p:txBody>
          <a:bodyPr wrap="square" rtlCol="0">
            <a:spAutoFit/>
          </a:bodyPr>
          <a:lstStyle/>
          <a:p>
            <a:r>
              <a:rPr lang="en-CA" sz="2400" dirty="0" smtClean="0">
                <a:latin typeface="Arial Rounded MT Bold" pitchFamily="34" charset="0"/>
              </a:rPr>
              <a:t>I spend ___ % of my time working on wheat:</a:t>
            </a:r>
          </a:p>
          <a:p>
            <a:endParaRPr lang="en-CA" dirty="0"/>
          </a:p>
        </p:txBody>
      </p:sp>
    </p:spTree>
    <p:extLst>
      <p:ext uri="{BB962C8B-B14F-4D97-AF65-F5344CB8AC3E}">
        <p14:creationId xmlns:p14="http://schemas.microsoft.com/office/powerpoint/2010/main" val="1597759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Canadian Responses – 145</a:t>
            </a:r>
            <a:br>
              <a:rPr lang="en-US" dirty="0" smtClean="0"/>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79631874"/>
              </p:ext>
            </p:extLst>
          </p:nvPr>
        </p:nvGraphicFramePr>
        <p:xfrm>
          <a:off x="838200" y="1502875"/>
          <a:ext cx="10515600" cy="4674088"/>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descr="File:Flag of Canada (1964).svg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4970" y="580161"/>
            <a:ext cx="1415358" cy="707679"/>
          </a:xfrm>
          <a:prstGeom prst="rect">
            <a:avLst/>
          </a:prstGeom>
        </p:spPr>
      </p:pic>
    </p:spTree>
    <p:extLst>
      <p:ext uri="{BB962C8B-B14F-4D97-AF65-F5344CB8AC3E}">
        <p14:creationId xmlns:p14="http://schemas.microsoft.com/office/powerpoint/2010/main" val="3547149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 Responses – 55</a:t>
            </a:r>
            <a:br>
              <a:rPr lang="en-US" dirty="0" smtClean="0"/>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13857973"/>
              </p:ext>
            </p:extLst>
          </p:nvPr>
        </p:nvGraphicFramePr>
        <p:xfrm>
          <a:off x="838200" y="1502875"/>
          <a:ext cx="10515600" cy="4674088"/>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1934 in the United States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6452" y="558240"/>
            <a:ext cx="1426938" cy="751521"/>
          </a:xfrm>
          <a:prstGeom prst="rect">
            <a:avLst/>
          </a:prstGeom>
        </p:spPr>
      </p:pic>
    </p:spTree>
    <p:extLst>
      <p:ext uri="{BB962C8B-B14F-4D97-AF65-F5344CB8AC3E}">
        <p14:creationId xmlns:p14="http://schemas.microsoft.com/office/powerpoint/2010/main" val="2784442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Australian Responses – 6</a:t>
            </a:r>
            <a:br>
              <a:rPr lang="en-US" dirty="0" smtClean="0"/>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99880568"/>
              </p:ext>
            </p:extLst>
          </p:nvPr>
        </p:nvGraphicFramePr>
        <p:xfrm>
          <a:off x="838200" y="1502875"/>
          <a:ext cx="10515600" cy="4674088"/>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descr="Flag of Australia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0115" y="365125"/>
            <a:ext cx="1426938" cy="713469"/>
          </a:xfrm>
          <a:prstGeom prst="rect">
            <a:avLst/>
          </a:prstGeom>
        </p:spPr>
      </p:pic>
    </p:spTree>
    <p:extLst>
      <p:ext uri="{BB962C8B-B14F-4D97-AF65-F5344CB8AC3E}">
        <p14:creationId xmlns:p14="http://schemas.microsoft.com/office/powerpoint/2010/main" val="1466959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719" y="681996"/>
            <a:ext cx="10515600" cy="1325563"/>
          </a:xfrm>
        </p:spPr>
        <p:txBody>
          <a:bodyPr>
            <a:normAutofit fontScale="90000"/>
          </a:bodyPr>
          <a:lstStyle/>
          <a:p>
            <a:r>
              <a:rPr lang="en-US" dirty="0"/>
              <a:t>Q1. Farmers have many sources of wheat agronomic information. As a farmer, how do you know the information is credible? </a:t>
            </a:r>
            <a:r>
              <a:rPr lang="en-US" dirty="0" smtClean="0"/>
              <a:t> </a:t>
            </a:r>
            <a:br>
              <a:rPr lang="en-US" dirty="0" smtClean="0"/>
            </a:br>
            <a:r>
              <a:rPr lang="en-US" dirty="0" smtClean="0"/>
              <a:t>Ranked as 1 </a:t>
            </a:r>
            <a:r>
              <a:rPr lang="en-US" dirty="0"/>
              <a:t>= most trusted; and 5 = least </a:t>
            </a:r>
            <a:r>
              <a:rPr lang="en-US" dirty="0" smtClean="0"/>
              <a:t>trusted</a:t>
            </a:r>
            <a:endParaRPr lang="en-US" dirty="0"/>
          </a:p>
        </p:txBody>
      </p:sp>
      <p:pic>
        <p:nvPicPr>
          <p:cNvPr id="4" name="Picture 3"/>
          <p:cNvPicPr>
            <a:picLocks noChangeAspect="1"/>
          </p:cNvPicPr>
          <p:nvPr/>
        </p:nvPicPr>
        <p:blipFill>
          <a:blip r:embed="rId2"/>
          <a:stretch>
            <a:fillRect/>
          </a:stretch>
        </p:blipFill>
        <p:spPr>
          <a:xfrm>
            <a:off x="1411750" y="2743200"/>
            <a:ext cx="9418580" cy="3802455"/>
          </a:xfrm>
          <a:prstGeom prst="rect">
            <a:avLst/>
          </a:prstGeom>
        </p:spPr>
      </p:pic>
      <p:sp>
        <p:nvSpPr>
          <p:cNvPr id="5" name="TextBox 4"/>
          <p:cNvSpPr txBox="1"/>
          <p:nvPr/>
        </p:nvSpPr>
        <p:spPr>
          <a:xfrm>
            <a:off x="2498756" y="6427960"/>
            <a:ext cx="8331574" cy="369332"/>
          </a:xfrm>
          <a:prstGeom prst="rect">
            <a:avLst/>
          </a:prstGeom>
          <a:noFill/>
        </p:spPr>
        <p:txBody>
          <a:bodyPr wrap="square" rtlCol="0">
            <a:spAutoFit/>
          </a:bodyPr>
          <a:lstStyle/>
          <a:p>
            <a:r>
              <a:rPr lang="en-US" dirty="0" smtClean="0"/>
              <a:t>MOST TRUSTED						    LEAST TRUSTED</a:t>
            </a:r>
            <a:endParaRPr lang="en-US" dirty="0"/>
          </a:p>
        </p:txBody>
      </p:sp>
      <p:sp>
        <p:nvSpPr>
          <p:cNvPr id="6" name="Rectangle 5"/>
          <p:cNvSpPr/>
          <p:nvPr/>
        </p:nvSpPr>
        <p:spPr>
          <a:xfrm>
            <a:off x="5495454" y="2743200"/>
            <a:ext cx="5486273" cy="2554545"/>
          </a:xfrm>
          <a:prstGeom prst="rect">
            <a:avLst/>
          </a:prstGeom>
          <a:noFill/>
        </p:spPr>
        <p:txBody>
          <a:bodyPr wrap="square" lIns="91440" tIns="45720" rIns="91440" bIns="45720">
            <a:spAutoFit/>
          </a:bodyPr>
          <a:lstStyle/>
          <a:p>
            <a:pPr algn="ctr"/>
            <a:r>
              <a:rPr lang="en-US"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56% of respondents rank </a:t>
            </a:r>
          </a:p>
          <a:p>
            <a:pPr algn="ctr"/>
            <a:r>
              <a:rPr lang="en-US"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Government/University Extension Staff </a:t>
            </a:r>
          </a:p>
          <a:p>
            <a:pPr algn="ctr"/>
            <a:r>
              <a:rPr lang="en-US"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as their most trusted source </a:t>
            </a:r>
          </a:p>
          <a:p>
            <a:pPr algn="ctr"/>
            <a:r>
              <a:rPr lang="en-US"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of agronomic information</a:t>
            </a:r>
            <a:endParaRPr lang="en-US"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975936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3857"/>
          <a:stretch/>
        </p:blipFill>
        <p:spPr>
          <a:xfrm>
            <a:off x="1376127" y="2608480"/>
            <a:ext cx="9454203" cy="3783267"/>
          </a:xfrm>
          <a:prstGeom prst="rect">
            <a:avLst/>
          </a:prstGeom>
        </p:spPr>
      </p:pic>
      <p:sp>
        <p:nvSpPr>
          <p:cNvPr id="2" name="Title 1"/>
          <p:cNvSpPr>
            <a:spLocks noGrp="1"/>
          </p:cNvSpPr>
          <p:nvPr>
            <p:ph type="title"/>
          </p:nvPr>
        </p:nvSpPr>
        <p:spPr>
          <a:xfrm>
            <a:off x="756719" y="681996"/>
            <a:ext cx="10515600" cy="1325563"/>
          </a:xfrm>
        </p:spPr>
        <p:txBody>
          <a:bodyPr>
            <a:normAutofit fontScale="90000"/>
          </a:bodyPr>
          <a:lstStyle/>
          <a:p>
            <a:r>
              <a:rPr lang="en-US" dirty="0"/>
              <a:t>Q1. Farmers have many sources of wheat agronomic information. As a farmer, how do you know the information is credible? </a:t>
            </a:r>
            <a:r>
              <a:rPr lang="en-US" dirty="0" smtClean="0"/>
              <a:t> </a:t>
            </a:r>
            <a:br>
              <a:rPr lang="en-US" dirty="0" smtClean="0"/>
            </a:br>
            <a:r>
              <a:rPr lang="en-US" dirty="0" smtClean="0"/>
              <a:t>Ranked as 1 </a:t>
            </a:r>
            <a:r>
              <a:rPr lang="en-US" dirty="0"/>
              <a:t>= most trusted; and 5 = least </a:t>
            </a:r>
            <a:r>
              <a:rPr lang="en-US" dirty="0" smtClean="0"/>
              <a:t>trusted</a:t>
            </a:r>
            <a:endParaRPr lang="en-US" dirty="0"/>
          </a:p>
        </p:txBody>
      </p:sp>
      <p:sp>
        <p:nvSpPr>
          <p:cNvPr id="5" name="TextBox 4"/>
          <p:cNvSpPr txBox="1"/>
          <p:nvPr/>
        </p:nvSpPr>
        <p:spPr>
          <a:xfrm>
            <a:off x="2498756" y="6427960"/>
            <a:ext cx="8331574" cy="369332"/>
          </a:xfrm>
          <a:prstGeom prst="rect">
            <a:avLst/>
          </a:prstGeom>
          <a:noFill/>
        </p:spPr>
        <p:txBody>
          <a:bodyPr wrap="square" rtlCol="0">
            <a:spAutoFit/>
          </a:bodyPr>
          <a:lstStyle/>
          <a:p>
            <a:r>
              <a:rPr lang="en-US" dirty="0" smtClean="0"/>
              <a:t>MOST TRUSTED						    LEAST TRUSTED</a:t>
            </a:r>
            <a:endParaRPr lang="en-US" dirty="0"/>
          </a:p>
        </p:txBody>
      </p:sp>
      <p:sp>
        <p:nvSpPr>
          <p:cNvPr id="6" name="Rectangle 5"/>
          <p:cNvSpPr/>
          <p:nvPr/>
        </p:nvSpPr>
        <p:spPr>
          <a:xfrm>
            <a:off x="7713552" y="2572267"/>
            <a:ext cx="4354717" cy="3046988"/>
          </a:xfrm>
          <a:prstGeom prst="rect">
            <a:avLst/>
          </a:prstGeom>
          <a:noFill/>
        </p:spPr>
        <p:txBody>
          <a:bodyPr wrap="square" lIns="91440" tIns="45720" rIns="91440" bIns="45720">
            <a:spAutoFit/>
          </a:bodyPr>
          <a:lstStyle/>
          <a:p>
            <a:pPr algn="ctr"/>
            <a:r>
              <a:rPr lang="en-US"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Only 3% of respondents rank Private Retailers </a:t>
            </a:r>
          </a:p>
          <a:p>
            <a:pPr algn="ctr"/>
            <a:r>
              <a:rPr lang="en-US"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as their most trusted source </a:t>
            </a:r>
          </a:p>
          <a:p>
            <a:pPr algn="ctr"/>
            <a:r>
              <a:rPr lang="en-US"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of agronomic information</a:t>
            </a:r>
            <a:endParaRPr lang="en-US"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677186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719" y="681996"/>
            <a:ext cx="10515600" cy="1325563"/>
          </a:xfrm>
        </p:spPr>
        <p:txBody>
          <a:bodyPr>
            <a:normAutofit fontScale="90000"/>
          </a:bodyPr>
          <a:lstStyle/>
          <a:p>
            <a:r>
              <a:rPr lang="en-US" dirty="0"/>
              <a:t>Q1. Farmers have many sources of wheat agronomic information. As a farmer, how do you know the information is credible? </a:t>
            </a:r>
            <a:r>
              <a:rPr lang="en-US" dirty="0" smtClean="0"/>
              <a:t> </a:t>
            </a:r>
            <a:br>
              <a:rPr lang="en-US" dirty="0" smtClean="0"/>
            </a:br>
            <a:r>
              <a:rPr lang="en-US" dirty="0" smtClean="0"/>
              <a:t>Ranked as 1 </a:t>
            </a:r>
            <a:r>
              <a:rPr lang="en-US" dirty="0"/>
              <a:t>= most trusted; and 5 = least </a:t>
            </a:r>
            <a:r>
              <a:rPr lang="en-US" dirty="0" smtClean="0"/>
              <a:t>trusted</a:t>
            </a:r>
            <a:endParaRPr lang="en-US" dirty="0"/>
          </a:p>
        </p:txBody>
      </p:sp>
      <p:sp>
        <p:nvSpPr>
          <p:cNvPr id="5" name="TextBox 4"/>
          <p:cNvSpPr txBox="1"/>
          <p:nvPr/>
        </p:nvSpPr>
        <p:spPr>
          <a:xfrm>
            <a:off x="2498756" y="6427960"/>
            <a:ext cx="8331574" cy="369332"/>
          </a:xfrm>
          <a:prstGeom prst="rect">
            <a:avLst/>
          </a:prstGeom>
          <a:noFill/>
        </p:spPr>
        <p:txBody>
          <a:bodyPr wrap="square" rtlCol="0">
            <a:spAutoFit/>
          </a:bodyPr>
          <a:lstStyle/>
          <a:p>
            <a:r>
              <a:rPr lang="en-US" dirty="0" smtClean="0"/>
              <a:t>MOST TRUSTED						    LEAST TRUSTED</a:t>
            </a:r>
            <a:endParaRPr lang="en-US" dirty="0"/>
          </a:p>
        </p:txBody>
      </p:sp>
      <p:pic>
        <p:nvPicPr>
          <p:cNvPr id="4" name="Picture 3"/>
          <p:cNvPicPr>
            <a:picLocks noChangeAspect="1"/>
          </p:cNvPicPr>
          <p:nvPr/>
        </p:nvPicPr>
        <p:blipFill rotWithShape="1">
          <a:blip r:embed="rId2"/>
          <a:srcRect t="3370" b="2873"/>
          <a:stretch/>
        </p:blipFill>
        <p:spPr>
          <a:xfrm>
            <a:off x="1330859" y="2706985"/>
            <a:ext cx="9664175" cy="3720975"/>
          </a:xfrm>
          <a:prstGeom prst="rect">
            <a:avLst/>
          </a:prstGeom>
        </p:spPr>
      </p:pic>
      <p:sp>
        <p:nvSpPr>
          <p:cNvPr id="6" name="Rectangle 5"/>
          <p:cNvSpPr/>
          <p:nvPr/>
        </p:nvSpPr>
        <p:spPr>
          <a:xfrm>
            <a:off x="7260880" y="2572267"/>
            <a:ext cx="4807390" cy="3046988"/>
          </a:xfrm>
          <a:prstGeom prst="rect">
            <a:avLst/>
          </a:prstGeom>
          <a:noFill/>
        </p:spPr>
        <p:txBody>
          <a:bodyPr wrap="square" lIns="91440" tIns="45720" rIns="91440" bIns="45720">
            <a:spAutoFit/>
          </a:bodyPr>
          <a:lstStyle/>
          <a:p>
            <a:pPr algn="ctr"/>
            <a:r>
              <a:rPr lang="en-US"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21% of respondents rank Independent Crop Advisors/Private Consultants as their most trusted source </a:t>
            </a:r>
          </a:p>
          <a:p>
            <a:pPr algn="ctr"/>
            <a:r>
              <a:rPr lang="en-US" sz="32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of agronomic information</a:t>
            </a:r>
            <a:endParaRPr lang="en-US"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8801355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1232</Words>
  <Application>Microsoft Office PowerPoint</Application>
  <PresentationFormat>Widescreen</PresentationFormat>
  <Paragraphs>121</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Arial Rounded MT Bold</vt:lpstr>
      <vt:lpstr>Calibri</vt:lpstr>
      <vt:lpstr>Calibri Light</vt:lpstr>
      <vt:lpstr>HeiT</vt:lpstr>
      <vt:lpstr>Office</vt:lpstr>
      <vt:lpstr>    Priority 4 – Improved knowledge mobilization and transfer  </vt:lpstr>
      <vt:lpstr>Survey Background Information</vt:lpstr>
      <vt:lpstr>Responses to the Farmer Survey:</vt:lpstr>
      <vt:lpstr>Canadian Responses – 145 </vt:lpstr>
      <vt:lpstr>USA Responses – 55 </vt:lpstr>
      <vt:lpstr>Australian Responses – 6 </vt:lpstr>
      <vt:lpstr>Q1. Farmers have many sources of wheat agronomic information. As a farmer, how do you know the information is credible?   Ranked as 1 = most trusted; and 5 = least trusted</vt:lpstr>
      <vt:lpstr>Q1. Farmers have many sources of wheat agronomic information. As a farmer, how do you know the information is credible?   Ranked as 1 = most trusted; and 5 = least trusted</vt:lpstr>
      <vt:lpstr>Q1. Farmers have many sources of wheat agronomic information. As a farmer, how do you know the information is credible?   Ranked as 1 = most trusted; and 5 = least trusted</vt:lpstr>
      <vt:lpstr>Q1. Farmers have many sources of wheat agronomic information. As a farmer, how do you know the information is credible?   Ranked as 1 = most trusted; and 5 = least trusted</vt:lpstr>
      <vt:lpstr>Q1. Farmers have many sources of wheat agronomic information. As a farmer, how do you know the information is credible?   Ranked as 1 = most trusted; and 5 = least trusted</vt:lpstr>
      <vt:lpstr>Q1. Farmers have many sources of wheat agronomic information. As a farmer, how do you know the information is credible?   Ranked as 1 = most trusted; and 5 = least trusted</vt:lpstr>
      <vt:lpstr>Q1. Farmers have many sources of wheat agronomic information. As a farmer, how do you know the information is credible?   Ranked as 1 = most trusted; and 5 = least trusted</vt:lpstr>
      <vt:lpstr>Q1. Farmers have many sources of wheat agronomic information. As a farmer, how do you know the information is credible?   Ranked as 1 = most trusted; and 5 = least trusted</vt:lpstr>
      <vt:lpstr>Q1. Farmers have many sources of wheat agronomic information. As a farmer, how do you know the information is credible?   Ranked as 1 = most trusted; and 5 = least trusted</vt:lpstr>
      <vt:lpstr>Q1. Farmers have many sources of wheat agronomic information. As a farmer, how do you know the information is credible?   Ranked as 1 = most trusted; and 5 = least trusted</vt:lpstr>
      <vt:lpstr>Q1. Farmers have many sources of wheat agronomic information. As a farmer, how do you know the information is credible?   Ranked as 1 = most trusted; and 5 = least trusted</vt:lpstr>
      <vt:lpstr>Summary of Trusted Sources</vt:lpstr>
      <vt:lpstr>Other Sources of Trusted Information Were:</vt:lpstr>
      <vt:lpstr>Q2. How do you like to receive extension information? Please mark all that apply.</vt:lpstr>
      <vt:lpstr>Q3. Of the extension delivery methods listed above, what 2 methods do you like the most?</vt:lpstr>
      <vt:lpstr>Q4. Do you think incorrect agronomic information is circulated to growers?</vt:lpstr>
      <vt:lpstr>Q5. Do you struggle to determine credible vs. non-credible agronomic information?</vt:lpstr>
      <vt:lpstr>Q6. If wheat agronomic information were branded with a Wheat Initiative Logo (meaning that it has been confirmed by leading and well respected scientists), would this be useful for identifying credible information?</vt:lpstr>
      <vt:lpstr>Q7. Would you actively seek out agronomic information on a website lead by the Wheat Initiative Agronomic Expert Working Group?</vt:lpstr>
      <vt:lpstr>Appendix 1</vt:lpstr>
      <vt:lpstr>PowerPoint Presentation</vt:lpstr>
      <vt:lpstr>Q1.  Farmers have many sources for wheat agronomic information.  Please rank the following resources used by farmers in your area to gain credible wheat agronomic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JKI Dahlem DV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Sieber, Alisa</dc:creator>
  <cp:lastModifiedBy>Buchanan, Whitney</cp:lastModifiedBy>
  <cp:revision>57</cp:revision>
  <dcterms:created xsi:type="dcterms:W3CDTF">2019-07-15T09:55:12Z</dcterms:created>
  <dcterms:modified xsi:type="dcterms:W3CDTF">2020-02-21T08:47:11Z</dcterms:modified>
</cp:coreProperties>
</file>